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Raleway"/>
      <p:regular r:id="rId77"/>
      <p:bold r:id="rId78"/>
      <p:italic r:id="rId79"/>
      <p:boldItalic r:id="rId80"/>
    </p:embeddedFont>
    <p:embeddedFont>
      <p:font typeface="Lato"/>
      <p:regular r:id="rId81"/>
      <p:bold r:id="rId82"/>
      <p:italic r:id="rId83"/>
      <p:boldItalic r:id="rId84"/>
    </p:embeddedFont>
    <p:embeddedFont>
      <p:font typeface="Raleway Black"/>
      <p:bold r:id="rId85"/>
      <p:boldItalic r:id="rId86"/>
    </p:embeddedFont>
    <p:embeddedFont>
      <p:font typeface="Lexend"/>
      <p:regular r:id="rId87"/>
      <p:bold r:id="rId88"/>
    </p:embeddedFont>
    <p:embeddedFont>
      <p:font typeface="Shadows Into Light"/>
      <p:regular r:id="rId89"/>
    </p:embeddedFont>
    <p:embeddedFont>
      <p:font typeface="Open Sans Light"/>
      <p:regular r:id="rId90"/>
      <p:bold r:id="rId91"/>
      <p:italic r:id="rId92"/>
      <p:boldItalic r:id="rId93"/>
    </p:embeddedFont>
    <p:embeddedFont>
      <p:font typeface="Open Sans"/>
      <p:regular r:id="rId94"/>
      <p:bold r:id="rId95"/>
      <p:italic r:id="rId96"/>
      <p:boldItalic r:id="rId97"/>
    </p:embeddedFont>
    <p:embeddedFont>
      <p:font typeface="Century Gothic"/>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88C22A-7F07-4096-AD54-FA668D7CCA62}">
  <a:tblStyle styleId="{3F88C22A-7F07-4096-AD54-FA668D7CCA6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1" Type="http://schemas.openxmlformats.org/officeDocument/2006/relationships/font" Target="fonts/CenturyGothic-boldItalic.fntdata"/><Relationship Id="rId100" Type="http://schemas.openxmlformats.org/officeDocument/2006/relationships/font" Target="fonts/CenturyGothic-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penSans-bold.fntdata"/><Relationship Id="rId94" Type="http://schemas.openxmlformats.org/officeDocument/2006/relationships/font" Target="fonts/OpenSans-regular.fntdata"/><Relationship Id="rId97" Type="http://schemas.openxmlformats.org/officeDocument/2006/relationships/font" Target="fonts/OpenSans-boldItalic.fntdata"/><Relationship Id="rId96" Type="http://schemas.openxmlformats.org/officeDocument/2006/relationships/font" Target="fonts/OpenSans-italic.fntdata"/><Relationship Id="rId11" Type="http://schemas.openxmlformats.org/officeDocument/2006/relationships/slide" Target="slides/slide5.xml"/><Relationship Id="rId99" Type="http://schemas.openxmlformats.org/officeDocument/2006/relationships/font" Target="fonts/CenturyGothic-bold.fntdata"/><Relationship Id="rId10" Type="http://schemas.openxmlformats.org/officeDocument/2006/relationships/slide" Target="slides/slide4.xml"/><Relationship Id="rId98" Type="http://schemas.openxmlformats.org/officeDocument/2006/relationships/font" Target="fonts/CenturyGothic-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OpenSansLight-bold.fntdata"/><Relationship Id="rId90" Type="http://schemas.openxmlformats.org/officeDocument/2006/relationships/font" Target="fonts/OpenSansLight-regular.fntdata"/><Relationship Id="rId93" Type="http://schemas.openxmlformats.org/officeDocument/2006/relationships/font" Target="fonts/OpenSansLight-boldItalic.fntdata"/><Relationship Id="rId92" Type="http://schemas.openxmlformats.org/officeDocument/2006/relationships/font" Target="fonts/OpenSansLigh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Lato-boldItalic.fntdata"/><Relationship Id="rId83" Type="http://schemas.openxmlformats.org/officeDocument/2006/relationships/font" Target="fonts/Lato-italic.fntdata"/><Relationship Id="rId86" Type="http://schemas.openxmlformats.org/officeDocument/2006/relationships/font" Target="fonts/RalewayBlack-boldItalic.fntdata"/><Relationship Id="rId85" Type="http://schemas.openxmlformats.org/officeDocument/2006/relationships/font" Target="fonts/RalewayBlack-bold.fntdata"/><Relationship Id="rId88" Type="http://schemas.openxmlformats.org/officeDocument/2006/relationships/font" Target="fonts/Lexend-bold.fntdata"/><Relationship Id="rId87" Type="http://schemas.openxmlformats.org/officeDocument/2006/relationships/font" Target="fonts/Lexend-regular.fntdata"/><Relationship Id="rId89" Type="http://schemas.openxmlformats.org/officeDocument/2006/relationships/font" Target="fonts/ShadowsIntoLight-regular.fntdata"/><Relationship Id="rId80" Type="http://schemas.openxmlformats.org/officeDocument/2006/relationships/font" Target="fonts/Raleway-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font" Target="fonts/Raleway-regular.fntdata"/><Relationship Id="rId76" Type="http://schemas.openxmlformats.org/officeDocument/2006/relationships/slide" Target="slides/slide70.xml"/><Relationship Id="rId79" Type="http://schemas.openxmlformats.org/officeDocument/2006/relationships/font" Target="fonts/Raleway-italic.fntdata"/><Relationship Id="rId78" Type="http://schemas.openxmlformats.org/officeDocument/2006/relationships/font" Target="fonts/Raleway-bold.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42464e1b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e42464e1b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42464e1bf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e42464e1bf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42464e1bf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42464e1bf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42464e1bf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42464e1bf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42464e1b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42464e1b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42464e1b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42464e1b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42464e1b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42464e1b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42464e1bf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42464e1bf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42464e1bf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42464e1bf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42464e1bf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42464e1bf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dc6bb8bec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dc6bb8bec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e42464e1bf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e42464e1bf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42464e1bf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42464e1bf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42464e1bf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42464e1bf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8b79c848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8b79c848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8b79c848a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8b79c848a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b79c848a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b79c848a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b79c848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b79c848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b79c848a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b79c848a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8b79c848a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8b79c848a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8b79c848a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8b79c848a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e42464e1b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e42464e1b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8b79c848a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8b79c848a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8b79c848a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8b79c848a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8b79c848a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8b79c848a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8b79c848a5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8b79c848a5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8b79c848a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8b79c848a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8b79c848a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8b79c848a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b79c848a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b79c848a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dc6bb8bec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dc6bb8bec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42464e1b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42464e1b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b79c848a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b79c848a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e42464e1b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e42464e1b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8b79c848a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8b79c848a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8b79c848a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8b79c848a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42464e1bf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42464e1bf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e42464e1bf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e42464e1bf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e42464e1b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e42464e1b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e42464e1bf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e42464e1bf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8b79c848a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8b79c848a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8b79c848a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8b79c848a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8b79c848a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8b79c848a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8b79c848a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8b79c848a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e42464e1b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e42464e1b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8b79c848a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8b79c848a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8b79c848a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8b79c848a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8b79c848a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8b79c848a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8b79c848a5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28b79c848a5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8b79c848a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8b79c848a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8b79c848a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8b79c848a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8b79c848a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8b79c848a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e42464e1bf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e42464e1bf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e2311a9a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e2311a9a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7d99aa97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17d99aa97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e42464e1b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e42464e1b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d88aa8f2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d88aa8f2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d88aa8f2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3d88aa8f2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d88aa8f2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d88aa8f2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dc6bb8bec6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dc6bb8bec6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8ec913c3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118ec913c3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dc6bb8bec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dc6bb8bec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dc6bb8bec6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dc6bb8bec6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dc6bb8bec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dc6bb8bec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dc6bb8bec6_0_2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1dc6bb8bec6_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dc6bb8bec6_0_2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dc6bb8bec6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42464e1b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e42464e1b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dc6bb8bec6_0_2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1dc6bb8bec6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42464e1b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42464e1b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e42464e1bf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e42464e1bf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72258" y="1130675"/>
            <a:ext cx="8259900" cy="2052600"/>
          </a:xfrm>
          <a:prstGeom prst="rect">
            <a:avLst/>
          </a:prstGeom>
        </p:spPr>
        <p:txBody>
          <a:bodyPr anchorCtr="0" anchor="b" bIns="91425" lIns="91425" spcFirstLastPara="1" rIns="91425" wrap="square" tIns="91425">
            <a:normAutofit/>
          </a:bodyPr>
          <a:lstStyle>
            <a:lvl1pPr lvl="0" rtl="0">
              <a:spcBef>
                <a:spcPts val="0"/>
              </a:spcBef>
              <a:spcAft>
                <a:spcPts val="0"/>
              </a:spcAft>
              <a:buSzPts val="4600"/>
              <a:buNone/>
              <a:defRPr sz="4600"/>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p:txBody>
      </p:sp>
      <p:sp>
        <p:nvSpPr>
          <p:cNvPr id="11" name="Google Shape;11;p2"/>
          <p:cNvSpPr txBox="1"/>
          <p:nvPr>
            <p:ph idx="1" type="subTitle"/>
          </p:nvPr>
        </p:nvSpPr>
        <p:spPr>
          <a:xfrm>
            <a:off x="572250" y="3220225"/>
            <a:ext cx="8259900" cy="792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7824451" y="4570800"/>
            <a:ext cx="1319550" cy="572700"/>
          </a:xfrm>
          <a:prstGeom prst="rect">
            <a:avLst/>
          </a:prstGeom>
          <a:noFill/>
          <a:ln>
            <a:noFill/>
          </a:ln>
        </p:spPr>
      </p:pic>
      <p:sp>
        <p:nvSpPr>
          <p:cNvPr id="14" name="Google Shape;14;p2"/>
          <p:cNvSpPr txBox="1"/>
          <p:nvPr/>
        </p:nvSpPr>
        <p:spPr>
          <a:xfrm>
            <a:off x="5730949" y="4663225"/>
            <a:ext cx="2200500" cy="4803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r">
              <a:spcBef>
                <a:spcPts val="0"/>
              </a:spcBef>
              <a:spcAft>
                <a:spcPts val="0"/>
              </a:spcAft>
              <a:buNone/>
            </a:pPr>
            <a:r>
              <a:rPr lang="en" sz="900">
                <a:solidFill>
                  <a:srgbClr val="434343"/>
                </a:solidFill>
                <a:latin typeface="Raleway Black"/>
                <a:ea typeface="Raleway Black"/>
                <a:cs typeface="Raleway Black"/>
                <a:sym typeface="Raleway Black"/>
              </a:rPr>
              <a:t>LUCAS</a:t>
            </a:r>
            <a:endParaRPr sz="900">
              <a:solidFill>
                <a:srgbClr val="434343"/>
              </a:solidFill>
              <a:latin typeface="Raleway Black"/>
              <a:ea typeface="Raleway Black"/>
              <a:cs typeface="Raleway Black"/>
              <a:sym typeface="Raleway Black"/>
            </a:endParaRPr>
          </a:p>
          <a:p>
            <a:pPr indent="0" lvl="0" marL="0" rtl="0" algn="r">
              <a:spcBef>
                <a:spcPts val="0"/>
              </a:spcBef>
              <a:spcAft>
                <a:spcPts val="0"/>
              </a:spcAft>
              <a:buNone/>
            </a:pPr>
            <a:r>
              <a:rPr lang="en" sz="900">
                <a:solidFill>
                  <a:srgbClr val="434343"/>
                </a:solidFill>
                <a:latin typeface="Raleway Black"/>
                <a:ea typeface="Raleway Black"/>
                <a:cs typeface="Raleway Black"/>
                <a:sym typeface="Raleway Black"/>
              </a:rPr>
              <a:t>SILVA</a:t>
            </a:r>
            <a:endParaRPr sz="900">
              <a:solidFill>
                <a:srgbClr val="434343"/>
              </a:solidFill>
              <a:latin typeface="Raleway Black"/>
              <a:ea typeface="Raleway Black"/>
              <a:cs typeface="Raleway Black"/>
              <a:sym typeface="Raleway Black"/>
            </a:endParaRPr>
          </a:p>
          <a:p>
            <a:pPr indent="0" lvl="0" marL="0" rtl="0" algn="r">
              <a:spcBef>
                <a:spcPts val="0"/>
              </a:spcBef>
              <a:spcAft>
                <a:spcPts val="0"/>
              </a:spcAft>
              <a:buNone/>
            </a:pPr>
            <a:r>
              <a:rPr lang="en" sz="900">
                <a:solidFill>
                  <a:srgbClr val="434343"/>
                </a:solidFill>
                <a:latin typeface="Raleway Black"/>
                <a:ea typeface="Raleway Black"/>
                <a:cs typeface="Raleway Black"/>
                <a:sym typeface="Raleway Black"/>
              </a:rPr>
              <a:t>FIGUEIREDO</a:t>
            </a:r>
            <a:endParaRPr sz="900">
              <a:solidFill>
                <a:srgbClr val="434343"/>
              </a:solidFill>
              <a:latin typeface="Raleway Black"/>
              <a:ea typeface="Raleway Black"/>
              <a:cs typeface="Raleway Black"/>
              <a:sym typeface="Raleway Black"/>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1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1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ᐧ"/>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1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6" name="Google Shape;56;p1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7" name="Google Shape;57;p1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74650" lvl="0" marL="457200" rtl="0">
              <a:spcBef>
                <a:spcPts val="0"/>
              </a:spcBef>
              <a:spcAft>
                <a:spcPts val="0"/>
              </a:spcAft>
              <a:buSzPts val="23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ᐧ"/>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300"/>
              <a:buNone/>
              <a:defRPr/>
            </a:lvl1pPr>
          </a:lstStyle>
          <a:p/>
        </p:txBody>
      </p:sp>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74650" lvl="0" marL="457200" rtl="0" algn="ctr">
              <a:spcBef>
                <a:spcPts val="0"/>
              </a:spcBef>
              <a:spcAft>
                <a:spcPts val="0"/>
              </a:spcAft>
              <a:buSzPts val="23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ᐧ"/>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7"/>
          <p:cNvSpPr txBox="1"/>
          <p:nvPr>
            <p:ph type="title"/>
          </p:nvPr>
        </p:nvSpPr>
        <p:spPr>
          <a:xfrm>
            <a:off x="1067279" y="273844"/>
            <a:ext cx="74481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0" name="Google Shape;70;p17"/>
          <p:cNvSpPr txBox="1"/>
          <p:nvPr>
            <p:ph idx="1" type="body"/>
          </p:nvPr>
        </p:nvSpPr>
        <p:spPr>
          <a:xfrm>
            <a:off x="1067279" y="1369219"/>
            <a:ext cx="74481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ᐧ"/>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1" name="Google Shape;71;p17"/>
          <p:cNvSpPr txBox="1"/>
          <p:nvPr>
            <p:ph idx="10" type="dt"/>
          </p:nvPr>
        </p:nvSpPr>
        <p:spPr>
          <a:xfrm>
            <a:off x="1067279" y="4767263"/>
            <a:ext cx="16188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2" name="Google Shape;72;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3" name="Google Shape;73;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600"/>
              <a:buNone/>
              <a:defRPr sz="4600"/>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8" name="Shape 18"/>
        <p:cNvGrpSpPr/>
        <p:nvPr/>
      </p:nvGrpSpPr>
      <p:grpSpPr>
        <a:xfrm>
          <a:off x="0" y="0"/>
          <a:ext cx="0" cy="0"/>
          <a:chOff x="0" y="0"/>
          <a:chExt cx="0" cy="0"/>
        </a:xfrm>
      </p:grpSpPr>
      <p:sp>
        <p:nvSpPr>
          <p:cNvPr id="19" name="Google Shape;19;p4"/>
          <p:cNvSpPr/>
          <p:nvPr/>
        </p:nvSpPr>
        <p:spPr>
          <a:xfrm>
            <a:off x="0" y="0"/>
            <a:ext cx="9144000" cy="5143500"/>
          </a:xfrm>
          <a:prstGeom prst="rect">
            <a:avLst/>
          </a:pr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3F3F3"/>
              </a:buClr>
              <a:buSzPts val="4600"/>
              <a:buNone/>
              <a:defRPr sz="4600">
                <a:solidFill>
                  <a:srgbClr val="F3F3F3"/>
                </a:solidFill>
              </a:defRPr>
            </a:lvl1pPr>
            <a:lvl2pPr lvl="1" rtl="0" algn="ctr">
              <a:spcBef>
                <a:spcPts val="0"/>
              </a:spcBef>
              <a:spcAft>
                <a:spcPts val="0"/>
              </a:spcAft>
              <a:buClr>
                <a:srgbClr val="F3F3F3"/>
              </a:buClr>
              <a:buSzPts val="4600"/>
              <a:buNone/>
              <a:defRPr sz="4600">
                <a:solidFill>
                  <a:srgbClr val="F3F3F3"/>
                </a:solidFill>
              </a:defRPr>
            </a:lvl2pPr>
            <a:lvl3pPr lvl="2" rtl="0" algn="ctr">
              <a:spcBef>
                <a:spcPts val="0"/>
              </a:spcBef>
              <a:spcAft>
                <a:spcPts val="0"/>
              </a:spcAft>
              <a:buClr>
                <a:srgbClr val="F3F3F3"/>
              </a:buClr>
              <a:buSzPts val="4600"/>
              <a:buNone/>
              <a:defRPr sz="4600">
                <a:solidFill>
                  <a:srgbClr val="F3F3F3"/>
                </a:solidFill>
              </a:defRPr>
            </a:lvl3pPr>
            <a:lvl4pPr lvl="3" rtl="0" algn="ctr">
              <a:spcBef>
                <a:spcPts val="0"/>
              </a:spcBef>
              <a:spcAft>
                <a:spcPts val="0"/>
              </a:spcAft>
              <a:buClr>
                <a:srgbClr val="F3F3F3"/>
              </a:buClr>
              <a:buSzPts val="4600"/>
              <a:buNone/>
              <a:defRPr sz="4600">
                <a:solidFill>
                  <a:srgbClr val="F3F3F3"/>
                </a:solidFill>
              </a:defRPr>
            </a:lvl4pPr>
            <a:lvl5pPr lvl="4" rtl="0" algn="ctr">
              <a:spcBef>
                <a:spcPts val="0"/>
              </a:spcBef>
              <a:spcAft>
                <a:spcPts val="0"/>
              </a:spcAft>
              <a:buClr>
                <a:srgbClr val="F3F3F3"/>
              </a:buClr>
              <a:buSzPts val="4600"/>
              <a:buNone/>
              <a:defRPr sz="4600">
                <a:solidFill>
                  <a:srgbClr val="F3F3F3"/>
                </a:solidFill>
              </a:defRPr>
            </a:lvl5pPr>
            <a:lvl6pPr lvl="5" rtl="0" algn="ctr">
              <a:spcBef>
                <a:spcPts val="0"/>
              </a:spcBef>
              <a:spcAft>
                <a:spcPts val="0"/>
              </a:spcAft>
              <a:buClr>
                <a:srgbClr val="F3F3F3"/>
              </a:buClr>
              <a:buSzPts val="4600"/>
              <a:buNone/>
              <a:defRPr sz="4600">
                <a:solidFill>
                  <a:srgbClr val="F3F3F3"/>
                </a:solidFill>
              </a:defRPr>
            </a:lvl6pPr>
            <a:lvl7pPr lvl="6" rtl="0" algn="ctr">
              <a:spcBef>
                <a:spcPts val="0"/>
              </a:spcBef>
              <a:spcAft>
                <a:spcPts val="0"/>
              </a:spcAft>
              <a:buClr>
                <a:srgbClr val="F3F3F3"/>
              </a:buClr>
              <a:buSzPts val="4600"/>
              <a:buNone/>
              <a:defRPr sz="4600">
                <a:solidFill>
                  <a:srgbClr val="F3F3F3"/>
                </a:solidFill>
              </a:defRPr>
            </a:lvl7pPr>
            <a:lvl8pPr lvl="7" rtl="0" algn="ctr">
              <a:spcBef>
                <a:spcPts val="0"/>
              </a:spcBef>
              <a:spcAft>
                <a:spcPts val="0"/>
              </a:spcAft>
              <a:buClr>
                <a:srgbClr val="F3F3F3"/>
              </a:buClr>
              <a:buSzPts val="4600"/>
              <a:buNone/>
              <a:defRPr sz="4600">
                <a:solidFill>
                  <a:srgbClr val="F3F3F3"/>
                </a:solidFill>
              </a:defRPr>
            </a:lvl8pPr>
            <a:lvl9pPr lvl="8" rtl="0" algn="ctr">
              <a:spcBef>
                <a:spcPts val="0"/>
              </a:spcBef>
              <a:spcAft>
                <a:spcPts val="0"/>
              </a:spcAft>
              <a:buClr>
                <a:srgbClr val="F3F3F3"/>
              </a:buClr>
              <a:buSzPts val="4600"/>
              <a:buNone/>
              <a:defRPr sz="4600">
                <a:solidFill>
                  <a:srgbClr val="F3F3F3"/>
                </a:solidFill>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spTree>
      <p:nvGrpSpPr>
        <p:cNvPr id="22"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4" name="Google Shape;24;p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666666"/>
              </a:buClr>
              <a:buSzPts val="4600"/>
              <a:buNone/>
              <a:defRPr sz="4600">
                <a:solidFill>
                  <a:srgbClr val="666666"/>
                </a:solidFill>
              </a:defRPr>
            </a:lvl1pPr>
            <a:lvl2pPr lvl="1" rtl="0" algn="ctr">
              <a:spcBef>
                <a:spcPts val="0"/>
              </a:spcBef>
              <a:spcAft>
                <a:spcPts val="0"/>
              </a:spcAft>
              <a:buClr>
                <a:srgbClr val="FFFFFF"/>
              </a:buClr>
              <a:buSzPts val="4600"/>
              <a:buNone/>
              <a:defRPr sz="4600">
                <a:solidFill>
                  <a:srgbClr val="FFFFFF"/>
                </a:solidFill>
              </a:defRPr>
            </a:lvl2pPr>
            <a:lvl3pPr lvl="2" rtl="0" algn="ctr">
              <a:spcBef>
                <a:spcPts val="0"/>
              </a:spcBef>
              <a:spcAft>
                <a:spcPts val="0"/>
              </a:spcAft>
              <a:buClr>
                <a:srgbClr val="FFFFFF"/>
              </a:buClr>
              <a:buSzPts val="4600"/>
              <a:buNone/>
              <a:defRPr sz="4600">
                <a:solidFill>
                  <a:srgbClr val="FFFFFF"/>
                </a:solidFill>
              </a:defRPr>
            </a:lvl3pPr>
            <a:lvl4pPr lvl="3" rtl="0" algn="ctr">
              <a:spcBef>
                <a:spcPts val="0"/>
              </a:spcBef>
              <a:spcAft>
                <a:spcPts val="0"/>
              </a:spcAft>
              <a:buClr>
                <a:srgbClr val="FFFFFF"/>
              </a:buClr>
              <a:buSzPts val="4600"/>
              <a:buNone/>
              <a:defRPr sz="4600">
                <a:solidFill>
                  <a:srgbClr val="FFFFFF"/>
                </a:solidFill>
              </a:defRPr>
            </a:lvl4pPr>
            <a:lvl5pPr lvl="4" rtl="0" algn="ctr">
              <a:spcBef>
                <a:spcPts val="0"/>
              </a:spcBef>
              <a:spcAft>
                <a:spcPts val="0"/>
              </a:spcAft>
              <a:buClr>
                <a:srgbClr val="FFFFFF"/>
              </a:buClr>
              <a:buSzPts val="4600"/>
              <a:buNone/>
              <a:defRPr sz="4600">
                <a:solidFill>
                  <a:srgbClr val="FFFFFF"/>
                </a:solidFill>
              </a:defRPr>
            </a:lvl5pPr>
            <a:lvl6pPr lvl="5" rtl="0" algn="ctr">
              <a:spcBef>
                <a:spcPts val="0"/>
              </a:spcBef>
              <a:spcAft>
                <a:spcPts val="0"/>
              </a:spcAft>
              <a:buClr>
                <a:srgbClr val="FFFFFF"/>
              </a:buClr>
              <a:buSzPts val="4600"/>
              <a:buNone/>
              <a:defRPr sz="4600">
                <a:solidFill>
                  <a:srgbClr val="FFFFFF"/>
                </a:solidFill>
              </a:defRPr>
            </a:lvl6pPr>
            <a:lvl7pPr lvl="6" rtl="0" algn="ctr">
              <a:spcBef>
                <a:spcPts val="0"/>
              </a:spcBef>
              <a:spcAft>
                <a:spcPts val="0"/>
              </a:spcAft>
              <a:buClr>
                <a:srgbClr val="FFFFFF"/>
              </a:buClr>
              <a:buSzPts val="4600"/>
              <a:buNone/>
              <a:defRPr sz="4600">
                <a:solidFill>
                  <a:srgbClr val="FFFFFF"/>
                </a:solidFill>
              </a:defRPr>
            </a:lvl7pPr>
            <a:lvl8pPr lvl="7" rtl="0" algn="ctr">
              <a:spcBef>
                <a:spcPts val="0"/>
              </a:spcBef>
              <a:spcAft>
                <a:spcPts val="0"/>
              </a:spcAft>
              <a:buClr>
                <a:srgbClr val="FFFFFF"/>
              </a:buClr>
              <a:buSzPts val="4600"/>
              <a:buNone/>
              <a:defRPr sz="4600">
                <a:solidFill>
                  <a:srgbClr val="FFFFFF"/>
                </a:solidFill>
              </a:defRPr>
            </a:lvl8pPr>
            <a:lvl9pPr lvl="8" rtl="0" algn="ctr">
              <a:spcBef>
                <a:spcPts val="0"/>
              </a:spcBef>
              <a:spcAft>
                <a:spcPts val="0"/>
              </a:spcAft>
              <a:buClr>
                <a:srgbClr val="FFFFFF"/>
              </a:buClr>
              <a:buSzPts val="4600"/>
              <a:buNone/>
              <a:defRPr sz="4600">
                <a:solidFill>
                  <a:srgbClr val="FFFFFF"/>
                </a:solidFill>
              </a:defRPr>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 name="Google Shape;28;p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74650" lvl="0" marL="457200" rtl="0">
              <a:spcBef>
                <a:spcPts val="0"/>
              </a:spcBef>
              <a:spcAft>
                <a:spcPts val="0"/>
              </a:spcAft>
              <a:buSzPts val="23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ᐧ"/>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30" name="Shape 30"/>
        <p:cNvGrpSpPr/>
        <p:nvPr/>
      </p:nvGrpSpPr>
      <p:grpSpPr>
        <a:xfrm>
          <a:off x="0" y="0"/>
          <a:ext cx="0" cy="0"/>
          <a:chOff x="0" y="0"/>
          <a:chExt cx="0" cy="0"/>
        </a:xfrm>
      </p:grpSpPr>
      <p:sp>
        <p:nvSpPr>
          <p:cNvPr id="31" name="Google Shape;31;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32" name="Google Shape;32;p7"/>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lvl1pPr indent="-374650" lvl="0" marL="457200" rtl="0" algn="ctr">
              <a:spcBef>
                <a:spcPts val="0"/>
              </a:spcBef>
              <a:spcAft>
                <a:spcPts val="0"/>
              </a:spcAft>
              <a:buSzPts val="23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ᐧ"/>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4" name="Shape 34"/>
        <p:cNvGrpSpPr/>
        <p:nvPr/>
      </p:nvGrpSpPr>
      <p:grpSpPr>
        <a:xfrm>
          <a:off x="0" y="0"/>
          <a:ext cx="0" cy="0"/>
          <a:chOff x="0" y="0"/>
          <a:chExt cx="0" cy="0"/>
        </a:xfrm>
      </p:grpSpPr>
      <p:sp>
        <p:nvSpPr>
          <p:cNvPr id="35" name="Google Shape;35;p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6" name="Google Shape;36;p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74650" lvl="0" marL="457200" rtl="0">
              <a:spcBef>
                <a:spcPts val="0"/>
              </a:spcBef>
              <a:spcAft>
                <a:spcPts val="0"/>
              </a:spcAft>
              <a:buSzPts val="2300"/>
              <a:buFont typeface="Shadows Into Light"/>
              <a:buChar char="−"/>
              <a:defRPr>
                <a:latin typeface="Shadows Into Light"/>
                <a:ea typeface="Shadows Into Light"/>
                <a:cs typeface="Shadows Into Light"/>
                <a:sym typeface="Shadows Into Light"/>
              </a:defRPr>
            </a:lvl1pPr>
            <a:lvl2pPr indent="-349250" lvl="1" marL="914400" rtl="0">
              <a:spcBef>
                <a:spcPts val="0"/>
              </a:spcBef>
              <a:spcAft>
                <a:spcPts val="0"/>
              </a:spcAft>
              <a:buSzPts val="1900"/>
              <a:buFont typeface="Shadows Into Light"/>
              <a:buChar char="﹣"/>
              <a:defRPr>
                <a:latin typeface="Shadows Into Light"/>
                <a:ea typeface="Shadows Into Light"/>
                <a:cs typeface="Shadows Into Light"/>
                <a:sym typeface="Shadows Into Light"/>
              </a:defRPr>
            </a:lvl2pPr>
            <a:lvl3pPr indent="-349250" lvl="2" marL="1371600" rtl="0">
              <a:spcBef>
                <a:spcPts val="0"/>
              </a:spcBef>
              <a:spcAft>
                <a:spcPts val="0"/>
              </a:spcAft>
              <a:buSzPts val="1900"/>
              <a:buFont typeface="Shadows Into Light"/>
              <a:buChar char="-"/>
              <a:defRPr>
                <a:latin typeface="Shadows Into Light"/>
                <a:ea typeface="Shadows Into Light"/>
                <a:cs typeface="Shadows Into Light"/>
                <a:sym typeface="Shadows Into Light"/>
              </a:defRPr>
            </a:lvl3pPr>
            <a:lvl4pPr indent="-349250" lvl="3" marL="1828800" rtl="0">
              <a:spcBef>
                <a:spcPts val="0"/>
              </a:spcBef>
              <a:spcAft>
                <a:spcPts val="0"/>
              </a:spcAft>
              <a:buSzPts val="1900"/>
              <a:buFont typeface="Shadows Into Light"/>
              <a:buChar char="ᐧ"/>
              <a:defRPr>
                <a:latin typeface="Shadows Into Light"/>
                <a:ea typeface="Shadows Into Light"/>
                <a:cs typeface="Shadows Into Light"/>
                <a:sym typeface="Shadows Into Light"/>
              </a:defRPr>
            </a:lvl4pPr>
            <a:lvl5pPr indent="-349250" lvl="4" marL="2286000" rtl="0">
              <a:spcBef>
                <a:spcPts val="0"/>
              </a:spcBef>
              <a:spcAft>
                <a:spcPts val="0"/>
              </a:spcAft>
              <a:buSzPts val="1900"/>
              <a:buFont typeface="Shadows Into Light"/>
              <a:buChar char="○"/>
              <a:defRPr>
                <a:latin typeface="Shadows Into Light"/>
                <a:ea typeface="Shadows Into Light"/>
                <a:cs typeface="Shadows Into Light"/>
                <a:sym typeface="Shadows Into Light"/>
              </a:defRPr>
            </a:lvl5pPr>
            <a:lvl6pPr indent="-349250" lvl="5" marL="2743200" rtl="0">
              <a:spcBef>
                <a:spcPts val="0"/>
              </a:spcBef>
              <a:spcAft>
                <a:spcPts val="0"/>
              </a:spcAft>
              <a:buSzPts val="1900"/>
              <a:buFont typeface="Shadows Into Light"/>
              <a:buChar char="■"/>
              <a:defRPr>
                <a:latin typeface="Shadows Into Light"/>
                <a:ea typeface="Shadows Into Light"/>
                <a:cs typeface="Shadows Into Light"/>
                <a:sym typeface="Shadows Into Light"/>
              </a:defRPr>
            </a:lvl6pPr>
            <a:lvl7pPr indent="-349250" lvl="6" marL="3200400" rtl="0">
              <a:spcBef>
                <a:spcPts val="0"/>
              </a:spcBef>
              <a:spcAft>
                <a:spcPts val="0"/>
              </a:spcAft>
              <a:buSzPts val="1900"/>
              <a:buFont typeface="Shadows Into Light"/>
              <a:buChar char="●"/>
              <a:defRPr>
                <a:latin typeface="Shadows Into Light"/>
                <a:ea typeface="Shadows Into Light"/>
                <a:cs typeface="Shadows Into Light"/>
                <a:sym typeface="Shadows Into Light"/>
              </a:defRPr>
            </a:lvl7pPr>
            <a:lvl8pPr indent="-349250" lvl="7" marL="3657600" rtl="0">
              <a:spcBef>
                <a:spcPts val="0"/>
              </a:spcBef>
              <a:spcAft>
                <a:spcPts val="0"/>
              </a:spcAft>
              <a:buSzPts val="1900"/>
              <a:buFont typeface="Shadows Into Light"/>
              <a:buChar char="○"/>
              <a:defRPr>
                <a:latin typeface="Shadows Into Light"/>
                <a:ea typeface="Shadows Into Light"/>
                <a:cs typeface="Shadows Into Light"/>
                <a:sym typeface="Shadows Into Light"/>
              </a:defRPr>
            </a:lvl8pPr>
            <a:lvl9pPr indent="-349250" lvl="8" marL="4114800" rtl="0">
              <a:spcBef>
                <a:spcPts val="0"/>
              </a:spcBef>
              <a:spcAft>
                <a:spcPts val="0"/>
              </a:spcAft>
              <a:buSzPts val="1900"/>
              <a:buFont typeface="Shadows Into Light"/>
              <a:buChar char="■"/>
              <a:defRPr>
                <a:latin typeface="Shadows Into Light"/>
                <a:ea typeface="Shadows Into Light"/>
                <a:cs typeface="Shadows Into Light"/>
                <a:sym typeface="Shadows Into Light"/>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0" name="Google Shape;40;p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ᐧ"/>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ᐧ"/>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600"/>
              <a:buFont typeface="Open Sans Light"/>
              <a:buNone/>
              <a:defRPr sz="3600">
                <a:solidFill>
                  <a:schemeClr val="dk1"/>
                </a:solidFill>
                <a:latin typeface="Open Sans Light"/>
                <a:ea typeface="Open Sans Light"/>
                <a:cs typeface="Open Sans Light"/>
                <a:sym typeface="Open Sans Light"/>
              </a:defRPr>
            </a:lvl1pPr>
            <a:lvl2pPr lvl="1" rtl="0">
              <a:spcBef>
                <a:spcPts val="0"/>
              </a:spcBef>
              <a:spcAft>
                <a:spcPts val="0"/>
              </a:spcAft>
              <a:buClr>
                <a:schemeClr val="dk1"/>
              </a:buClr>
              <a:buSzPts val="3600"/>
              <a:buFont typeface="Open Sans Light"/>
              <a:buNone/>
              <a:defRPr sz="3600">
                <a:solidFill>
                  <a:schemeClr val="dk1"/>
                </a:solidFill>
                <a:latin typeface="Open Sans Light"/>
                <a:ea typeface="Open Sans Light"/>
                <a:cs typeface="Open Sans Light"/>
                <a:sym typeface="Open Sans Light"/>
              </a:defRPr>
            </a:lvl2pPr>
            <a:lvl3pPr lvl="2" rtl="0">
              <a:spcBef>
                <a:spcPts val="0"/>
              </a:spcBef>
              <a:spcAft>
                <a:spcPts val="0"/>
              </a:spcAft>
              <a:buClr>
                <a:schemeClr val="dk1"/>
              </a:buClr>
              <a:buSzPts val="3600"/>
              <a:buFont typeface="Open Sans Light"/>
              <a:buNone/>
              <a:defRPr sz="3600">
                <a:solidFill>
                  <a:schemeClr val="dk1"/>
                </a:solidFill>
                <a:latin typeface="Open Sans Light"/>
                <a:ea typeface="Open Sans Light"/>
                <a:cs typeface="Open Sans Light"/>
                <a:sym typeface="Open Sans Light"/>
              </a:defRPr>
            </a:lvl3pPr>
            <a:lvl4pPr lvl="3" rtl="0">
              <a:spcBef>
                <a:spcPts val="0"/>
              </a:spcBef>
              <a:spcAft>
                <a:spcPts val="0"/>
              </a:spcAft>
              <a:buClr>
                <a:schemeClr val="dk1"/>
              </a:buClr>
              <a:buSzPts val="3600"/>
              <a:buFont typeface="Open Sans Light"/>
              <a:buNone/>
              <a:defRPr sz="3600">
                <a:solidFill>
                  <a:schemeClr val="dk1"/>
                </a:solidFill>
                <a:latin typeface="Open Sans Light"/>
                <a:ea typeface="Open Sans Light"/>
                <a:cs typeface="Open Sans Light"/>
                <a:sym typeface="Open Sans Light"/>
              </a:defRPr>
            </a:lvl4pPr>
            <a:lvl5pPr lvl="4" rtl="0">
              <a:spcBef>
                <a:spcPts val="0"/>
              </a:spcBef>
              <a:spcAft>
                <a:spcPts val="0"/>
              </a:spcAft>
              <a:buClr>
                <a:schemeClr val="dk1"/>
              </a:buClr>
              <a:buSzPts val="3600"/>
              <a:buFont typeface="Open Sans Light"/>
              <a:buNone/>
              <a:defRPr sz="3600">
                <a:solidFill>
                  <a:schemeClr val="dk1"/>
                </a:solidFill>
                <a:latin typeface="Open Sans Light"/>
                <a:ea typeface="Open Sans Light"/>
                <a:cs typeface="Open Sans Light"/>
                <a:sym typeface="Open Sans Light"/>
              </a:defRPr>
            </a:lvl5pPr>
            <a:lvl6pPr lvl="5" rtl="0">
              <a:spcBef>
                <a:spcPts val="0"/>
              </a:spcBef>
              <a:spcAft>
                <a:spcPts val="0"/>
              </a:spcAft>
              <a:buClr>
                <a:schemeClr val="dk1"/>
              </a:buClr>
              <a:buSzPts val="3600"/>
              <a:buFont typeface="Open Sans Light"/>
              <a:buNone/>
              <a:defRPr sz="3600">
                <a:solidFill>
                  <a:schemeClr val="dk1"/>
                </a:solidFill>
                <a:latin typeface="Open Sans Light"/>
                <a:ea typeface="Open Sans Light"/>
                <a:cs typeface="Open Sans Light"/>
                <a:sym typeface="Open Sans Light"/>
              </a:defRPr>
            </a:lvl6pPr>
            <a:lvl7pPr lvl="6" rtl="0">
              <a:spcBef>
                <a:spcPts val="0"/>
              </a:spcBef>
              <a:spcAft>
                <a:spcPts val="0"/>
              </a:spcAft>
              <a:buClr>
                <a:schemeClr val="dk1"/>
              </a:buClr>
              <a:buSzPts val="3600"/>
              <a:buFont typeface="Open Sans Light"/>
              <a:buNone/>
              <a:defRPr sz="3600">
                <a:solidFill>
                  <a:schemeClr val="dk1"/>
                </a:solidFill>
                <a:latin typeface="Open Sans Light"/>
                <a:ea typeface="Open Sans Light"/>
                <a:cs typeface="Open Sans Light"/>
                <a:sym typeface="Open Sans Light"/>
              </a:defRPr>
            </a:lvl7pPr>
            <a:lvl8pPr lvl="7" rtl="0">
              <a:spcBef>
                <a:spcPts val="0"/>
              </a:spcBef>
              <a:spcAft>
                <a:spcPts val="0"/>
              </a:spcAft>
              <a:buClr>
                <a:schemeClr val="dk1"/>
              </a:buClr>
              <a:buSzPts val="3600"/>
              <a:buFont typeface="Open Sans Light"/>
              <a:buNone/>
              <a:defRPr sz="3600">
                <a:solidFill>
                  <a:schemeClr val="dk1"/>
                </a:solidFill>
                <a:latin typeface="Open Sans Light"/>
                <a:ea typeface="Open Sans Light"/>
                <a:cs typeface="Open Sans Light"/>
                <a:sym typeface="Open Sans Light"/>
              </a:defRPr>
            </a:lvl8pPr>
            <a:lvl9pPr lvl="8" rtl="0">
              <a:spcBef>
                <a:spcPts val="0"/>
              </a:spcBef>
              <a:spcAft>
                <a:spcPts val="0"/>
              </a:spcAft>
              <a:buClr>
                <a:schemeClr val="dk1"/>
              </a:buClr>
              <a:buSzPts val="3600"/>
              <a:buFont typeface="Open Sans Light"/>
              <a:buNone/>
              <a:defRPr sz="3600">
                <a:solidFill>
                  <a:schemeClr val="dk1"/>
                </a:solidFill>
                <a:latin typeface="Open Sans Light"/>
                <a:ea typeface="Open Sans Light"/>
                <a:cs typeface="Open Sans Light"/>
                <a:sym typeface="Open Sans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74650" lvl="0" marL="457200" rtl="0">
              <a:lnSpc>
                <a:spcPct val="115000"/>
              </a:lnSpc>
              <a:spcBef>
                <a:spcPts val="0"/>
              </a:spcBef>
              <a:spcAft>
                <a:spcPts val="0"/>
              </a:spcAft>
              <a:buClr>
                <a:srgbClr val="202020"/>
              </a:buClr>
              <a:buSzPts val="2300"/>
              <a:buFont typeface="Open Sans"/>
              <a:buChar char="−"/>
              <a:defRPr sz="2300">
                <a:solidFill>
                  <a:srgbClr val="202020"/>
                </a:solidFill>
                <a:latin typeface="Open Sans"/>
                <a:ea typeface="Open Sans"/>
                <a:cs typeface="Open Sans"/>
                <a:sym typeface="Open Sans"/>
              </a:defRPr>
            </a:lvl1pPr>
            <a:lvl2pPr indent="-349250" lvl="1" marL="914400" rtl="0">
              <a:lnSpc>
                <a:spcPct val="115000"/>
              </a:lnSpc>
              <a:spcBef>
                <a:spcPts val="0"/>
              </a:spcBef>
              <a:spcAft>
                <a:spcPts val="0"/>
              </a:spcAft>
              <a:buClr>
                <a:srgbClr val="202020"/>
              </a:buClr>
              <a:buSzPts val="1900"/>
              <a:buFont typeface="Open Sans"/>
              <a:buChar char="﹣"/>
              <a:defRPr sz="1900">
                <a:solidFill>
                  <a:srgbClr val="202020"/>
                </a:solidFill>
                <a:latin typeface="Open Sans"/>
                <a:ea typeface="Open Sans"/>
                <a:cs typeface="Open Sans"/>
                <a:sym typeface="Open Sans"/>
              </a:defRPr>
            </a:lvl2pPr>
            <a:lvl3pPr indent="-349250" lvl="2" marL="1371600" rtl="0">
              <a:lnSpc>
                <a:spcPct val="115000"/>
              </a:lnSpc>
              <a:spcBef>
                <a:spcPts val="0"/>
              </a:spcBef>
              <a:spcAft>
                <a:spcPts val="0"/>
              </a:spcAft>
              <a:buClr>
                <a:srgbClr val="202020"/>
              </a:buClr>
              <a:buSzPts val="1900"/>
              <a:buFont typeface="Open Sans"/>
              <a:buChar char="-"/>
              <a:defRPr sz="1900">
                <a:solidFill>
                  <a:srgbClr val="202020"/>
                </a:solidFill>
                <a:latin typeface="Open Sans"/>
                <a:ea typeface="Open Sans"/>
                <a:cs typeface="Open Sans"/>
                <a:sym typeface="Open Sans"/>
              </a:defRPr>
            </a:lvl3pPr>
            <a:lvl4pPr indent="-349250" lvl="3" marL="1828800" rtl="0">
              <a:lnSpc>
                <a:spcPct val="115000"/>
              </a:lnSpc>
              <a:spcBef>
                <a:spcPts val="0"/>
              </a:spcBef>
              <a:spcAft>
                <a:spcPts val="0"/>
              </a:spcAft>
              <a:buClr>
                <a:srgbClr val="202020"/>
              </a:buClr>
              <a:buSzPts val="1900"/>
              <a:buFont typeface="Open Sans"/>
              <a:buChar char="ᐧ"/>
              <a:defRPr sz="1900">
                <a:solidFill>
                  <a:srgbClr val="202020"/>
                </a:solidFill>
                <a:latin typeface="Open Sans"/>
                <a:ea typeface="Open Sans"/>
                <a:cs typeface="Open Sans"/>
                <a:sym typeface="Open Sans"/>
              </a:defRPr>
            </a:lvl4pPr>
            <a:lvl5pPr indent="-349250" lvl="4" marL="2286000" rtl="0">
              <a:lnSpc>
                <a:spcPct val="115000"/>
              </a:lnSpc>
              <a:spcBef>
                <a:spcPts val="0"/>
              </a:spcBef>
              <a:spcAft>
                <a:spcPts val="0"/>
              </a:spcAft>
              <a:buClr>
                <a:srgbClr val="202020"/>
              </a:buClr>
              <a:buSzPts val="1900"/>
              <a:buFont typeface="Open Sans"/>
              <a:buChar char="○"/>
              <a:defRPr sz="1900">
                <a:solidFill>
                  <a:srgbClr val="202020"/>
                </a:solidFill>
                <a:latin typeface="Open Sans"/>
                <a:ea typeface="Open Sans"/>
                <a:cs typeface="Open Sans"/>
                <a:sym typeface="Open Sans"/>
              </a:defRPr>
            </a:lvl5pPr>
            <a:lvl6pPr indent="-349250" lvl="5" marL="2743200" rtl="0">
              <a:lnSpc>
                <a:spcPct val="115000"/>
              </a:lnSpc>
              <a:spcBef>
                <a:spcPts val="0"/>
              </a:spcBef>
              <a:spcAft>
                <a:spcPts val="0"/>
              </a:spcAft>
              <a:buClr>
                <a:srgbClr val="202020"/>
              </a:buClr>
              <a:buSzPts val="1900"/>
              <a:buFont typeface="Open Sans"/>
              <a:buChar char="■"/>
              <a:defRPr sz="1900">
                <a:solidFill>
                  <a:srgbClr val="202020"/>
                </a:solidFill>
                <a:latin typeface="Open Sans"/>
                <a:ea typeface="Open Sans"/>
                <a:cs typeface="Open Sans"/>
                <a:sym typeface="Open Sans"/>
              </a:defRPr>
            </a:lvl6pPr>
            <a:lvl7pPr indent="-349250" lvl="6" marL="3200400" rtl="0">
              <a:lnSpc>
                <a:spcPct val="115000"/>
              </a:lnSpc>
              <a:spcBef>
                <a:spcPts val="0"/>
              </a:spcBef>
              <a:spcAft>
                <a:spcPts val="0"/>
              </a:spcAft>
              <a:buClr>
                <a:srgbClr val="202020"/>
              </a:buClr>
              <a:buSzPts val="1900"/>
              <a:buFont typeface="Open Sans"/>
              <a:buChar char="●"/>
              <a:defRPr sz="1900">
                <a:solidFill>
                  <a:srgbClr val="202020"/>
                </a:solidFill>
                <a:latin typeface="Open Sans"/>
                <a:ea typeface="Open Sans"/>
                <a:cs typeface="Open Sans"/>
                <a:sym typeface="Open Sans"/>
              </a:defRPr>
            </a:lvl7pPr>
            <a:lvl8pPr indent="-349250" lvl="7" marL="3657600" rtl="0">
              <a:lnSpc>
                <a:spcPct val="115000"/>
              </a:lnSpc>
              <a:spcBef>
                <a:spcPts val="0"/>
              </a:spcBef>
              <a:spcAft>
                <a:spcPts val="0"/>
              </a:spcAft>
              <a:buClr>
                <a:srgbClr val="202020"/>
              </a:buClr>
              <a:buSzPts val="1900"/>
              <a:buFont typeface="Open Sans"/>
              <a:buChar char="○"/>
              <a:defRPr sz="1900">
                <a:solidFill>
                  <a:srgbClr val="202020"/>
                </a:solidFill>
                <a:latin typeface="Open Sans"/>
                <a:ea typeface="Open Sans"/>
                <a:cs typeface="Open Sans"/>
                <a:sym typeface="Open Sans"/>
              </a:defRPr>
            </a:lvl8pPr>
            <a:lvl9pPr indent="-349250" lvl="8" marL="4114800" rtl="0">
              <a:lnSpc>
                <a:spcPct val="115000"/>
              </a:lnSpc>
              <a:spcBef>
                <a:spcPts val="0"/>
              </a:spcBef>
              <a:spcAft>
                <a:spcPts val="0"/>
              </a:spcAft>
              <a:buClr>
                <a:srgbClr val="202020"/>
              </a:buClr>
              <a:buSzPts val="1900"/>
              <a:buFont typeface="Open Sans"/>
              <a:buChar char="■"/>
              <a:defRPr sz="1900">
                <a:solidFill>
                  <a:srgbClr val="202020"/>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www.robsonmoulin.com.br/artigos/user-experience/ferramentas-de-ux-mapa-de-jornada-do-usuario/"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hyperlink" Target="http://www.robsonmoulin.com.br/artigos/user-experience/ferramentas-de-ux-mapa-de-jornada-do-usuario/"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hyperlink" Target="https://brasil.uxdesign.cc/mapeando-a-jornada-e-a-experi%C3%AAncia-do-usu%C3%A1rio-49d2c921cbf"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www.designkit.or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hyperlink" Target="http://www.robsonmoulin.com.br/artigos/user-experience/ferramentas-de-ux-mapa-de-jornada-do-usuario/"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hyperlink" Target="http://www.robsonmoulin.com.br/artigos/user-experience/ferramentas-de-ux-mapa-de-jornada-do-usuario/"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23.png"/><Relationship Id="rId4" Type="http://schemas.openxmlformats.org/officeDocument/2006/relationships/hyperlink" Target="https://brasil.uxdesign.cc/mapeando-a-jornada-e-a-experi%C3%AAncia-do-usu%C3%A1rio-49d2c921cb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 Id="rId3" Type="http://schemas.openxmlformats.org/officeDocument/2006/relationships/image" Target="../media/image23.png"/><Relationship Id="rId4" Type="http://schemas.openxmlformats.org/officeDocument/2006/relationships/hyperlink" Target="https://brasil.uxdesign.cc/mapeando-a-jornada-e-a-experi%C3%AAncia-do-usu%C3%A1rio-49d2c921cbf" TargetMode="External"/><Relationship Id="rId5"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https://portal.tcu.gov.br/design_thinking/index.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8"/>
          <p:cNvSpPr txBox="1"/>
          <p:nvPr>
            <p:ph type="ctrTitle"/>
          </p:nvPr>
        </p:nvSpPr>
        <p:spPr>
          <a:xfrm>
            <a:off x="572258" y="1130675"/>
            <a:ext cx="82599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Tec. p/ Educação</a:t>
            </a:r>
            <a:endParaRPr/>
          </a:p>
        </p:txBody>
      </p:sp>
      <p:sp>
        <p:nvSpPr>
          <p:cNvPr id="79" name="Google Shape;79;p18"/>
          <p:cNvSpPr txBox="1"/>
          <p:nvPr>
            <p:ph idx="1" type="subTitle"/>
          </p:nvPr>
        </p:nvSpPr>
        <p:spPr>
          <a:xfrm>
            <a:off x="572250" y="3220225"/>
            <a:ext cx="82599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Empatia e Definição</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7"/>
          <p:cNvSpPr txBox="1"/>
          <p:nvPr>
            <p:ph idx="1" type="body"/>
          </p:nvPr>
        </p:nvSpPr>
        <p:spPr>
          <a:xfrm>
            <a:off x="348025" y="301875"/>
            <a:ext cx="6979800" cy="42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30AFE6"/>
                </a:solidFill>
                <a:latin typeface="Lato"/>
                <a:ea typeface="Lato"/>
                <a:cs typeface="Lato"/>
                <a:sym typeface="Lato"/>
              </a:rPr>
              <a:t>A </a:t>
            </a:r>
            <a:r>
              <a:rPr b="1" lang="en" sz="2800">
                <a:solidFill>
                  <a:srgbClr val="30AFE6"/>
                </a:solidFill>
                <a:latin typeface="Lato"/>
                <a:ea typeface="Lato"/>
                <a:cs typeface="Lato"/>
                <a:sym typeface="Lato"/>
              </a:rPr>
              <a:t>fase da Empatia</a:t>
            </a:r>
            <a:r>
              <a:rPr lang="en" sz="2800">
                <a:solidFill>
                  <a:srgbClr val="30AFE6"/>
                </a:solidFill>
                <a:latin typeface="Lato"/>
                <a:ea typeface="Lato"/>
                <a:cs typeface="Lato"/>
                <a:sym typeface="Lato"/>
              </a:rPr>
              <a:t> pretende </a:t>
            </a:r>
            <a:r>
              <a:rPr b="1" lang="en" sz="2800">
                <a:solidFill>
                  <a:srgbClr val="30AFE6"/>
                </a:solidFill>
                <a:latin typeface="Lato"/>
                <a:ea typeface="Lato"/>
                <a:cs typeface="Lato"/>
                <a:sym typeface="Lato"/>
              </a:rPr>
              <a:t>entender</a:t>
            </a:r>
            <a:r>
              <a:rPr lang="en" sz="2800">
                <a:solidFill>
                  <a:srgbClr val="30AFE6"/>
                </a:solidFill>
                <a:latin typeface="Lato"/>
                <a:ea typeface="Lato"/>
                <a:cs typeface="Lato"/>
                <a:sym typeface="Lato"/>
              </a:rPr>
              <a:t> o </a:t>
            </a:r>
            <a:r>
              <a:rPr b="1" lang="en" sz="2800">
                <a:solidFill>
                  <a:srgbClr val="30AFE6"/>
                </a:solidFill>
                <a:latin typeface="Lato"/>
                <a:ea typeface="Lato"/>
                <a:cs typeface="Lato"/>
                <a:sym typeface="Lato"/>
              </a:rPr>
              <a:t>contexto do problema</a:t>
            </a:r>
            <a:r>
              <a:rPr lang="en" sz="2800">
                <a:solidFill>
                  <a:srgbClr val="30AFE6"/>
                </a:solidFill>
                <a:latin typeface="Lato"/>
                <a:ea typeface="Lato"/>
                <a:cs typeface="Lato"/>
                <a:sym typeface="Lato"/>
              </a:rPr>
              <a:t> e identificar as </a:t>
            </a:r>
            <a:r>
              <a:rPr b="1" lang="en" sz="2800">
                <a:solidFill>
                  <a:srgbClr val="30AFE6"/>
                </a:solidFill>
                <a:latin typeface="Lato"/>
                <a:ea typeface="Lato"/>
                <a:cs typeface="Lato"/>
                <a:sym typeface="Lato"/>
              </a:rPr>
              <a:t>necessidades </a:t>
            </a:r>
            <a:r>
              <a:rPr lang="en" sz="2800">
                <a:solidFill>
                  <a:srgbClr val="30AFE6"/>
                </a:solidFill>
                <a:latin typeface="Lato"/>
                <a:ea typeface="Lato"/>
                <a:cs typeface="Lato"/>
                <a:sym typeface="Lato"/>
              </a:rPr>
              <a:t>e oportunidades que irão nortear a geração de soluções. </a:t>
            </a:r>
            <a:endParaRPr sz="2800">
              <a:solidFill>
                <a:srgbClr val="30AFE6"/>
              </a:solidFill>
              <a:latin typeface="Lato"/>
              <a:ea typeface="Lato"/>
              <a:cs typeface="Lato"/>
              <a:sym typeface="Lato"/>
            </a:endParaRPr>
          </a:p>
          <a:p>
            <a:pPr indent="0" lvl="0" marL="0" rtl="0" algn="l">
              <a:spcBef>
                <a:spcPts val="1200"/>
              </a:spcBef>
              <a:spcAft>
                <a:spcPts val="0"/>
              </a:spcAft>
              <a:buNone/>
            </a:pPr>
            <a:r>
              <a:t/>
            </a:r>
            <a:endParaRPr sz="2800">
              <a:solidFill>
                <a:srgbClr val="30AFE6"/>
              </a:solidFill>
              <a:latin typeface="Lato"/>
              <a:ea typeface="Lato"/>
              <a:cs typeface="Lato"/>
              <a:sym typeface="Lato"/>
            </a:endParaRPr>
          </a:p>
          <a:p>
            <a:pPr indent="0" lvl="0" marL="0" rtl="0" algn="l">
              <a:spcBef>
                <a:spcPts val="1200"/>
              </a:spcBef>
              <a:spcAft>
                <a:spcPts val="1200"/>
              </a:spcAft>
              <a:buNone/>
            </a:pPr>
            <a:r>
              <a:rPr lang="en" sz="2800">
                <a:solidFill>
                  <a:srgbClr val="30AFE6"/>
                </a:solidFill>
                <a:latin typeface="Lato"/>
                <a:ea typeface="Lato"/>
                <a:cs typeface="Lato"/>
                <a:sym typeface="Lato"/>
              </a:rPr>
              <a:t>Essa fase consiste em um </a:t>
            </a:r>
            <a:r>
              <a:rPr b="1" lang="en" sz="2800">
                <a:solidFill>
                  <a:srgbClr val="30AFE6"/>
                </a:solidFill>
                <a:latin typeface="Lato"/>
                <a:ea typeface="Lato"/>
                <a:cs typeface="Lato"/>
                <a:sym typeface="Lato"/>
              </a:rPr>
              <a:t>mergulho</a:t>
            </a:r>
            <a:r>
              <a:rPr lang="en" sz="2800">
                <a:solidFill>
                  <a:srgbClr val="30AFE6"/>
                </a:solidFill>
                <a:latin typeface="Lato"/>
                <a:ea typeface="Lato"/>
                <a:cs typeface="Lato"/>
                <a:sym typeface="Lato"/>
              </a:rPr>
              <a:t> a fundo no </a:t>
            </a:r>
            <a:r>
              <a:rPr b="1" lang="en" sz="2800">
                <a:solidFill>
                  <a:srgbClr val="30AFE6"/>
                </a:solidFill>
                <a:latin typeface="Lato"/>
                <a:ea typeface="Lato"/>
                <a:cs typeface="Lato"/>
                <a:sym typeface="Lato"/>
              </a:rPr>
              <a:t>ambiente de vida</a:t>
            </a:r>
            <a:r>
              <a:rPr lang="en" sz="2800">
                <a:solidFill>
                  <a:srgbClr val="30AFE6"/>
                </a:solidFill>
                <a:latin typeface="Lato"/>
                <a:ea typeface="Lato"/>
                <a:cs typeface="Lato"/>
                <a:sym typeface="Lato"/>
              </a:rPr>
              <a:t> dos atores e do assunto trabalhado.</a:t>
            </a:r>
            <a:endParaRPr sz="2800"/>
          </a:p>
        </p:txBody>
      </p:sp>
      <p:pic>
        <p:nvPicPr>
          <p:cNvPr id="131" name="Google Shape;131;p27"/>
          <p:cNvPicPr preferRelativeResize="0"/>
          <p:nvPr/>
        </p:nvPicPr>
        <p:blipFill rotWithShape="1">
          <a:blip r:embed="rId3">
            <a:alphaModFix/>
          </a:blip>
          <a:srcRect b="79115" l="33928" r="24766" t="0"/>
          <a:stretch/>
        </p:blipFill>
        <p:spPr>
          <a:xfrm>
            <a:off x="6500125" y="4385600"/>
            <a:ext cx="2643875" cy="75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técnicas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mapa</a:t>
            </a:r>
            <a:r>
              <a:rPr lang="en"/>
              <a:t> de atores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0"/>
          <p:cNvPicPr preferRelativeResize="0"/>
          <p:nvPr/>
        </p:nvPicPr>
        <p:blipFill>
          <a:blip r:embed="rId3">
            <a:alphaModFix/>
          </a:blip>
          <a:stretch>
            <a:fillRect/>
          </a:stretch>
        </p:blipFill>
        <p:spPr>
          <a:xfrm>
            <a:off x="627188" y="152400"/>
            <a:ext cx="7889626"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31"/>
          <p:cNvPicPr preferRelativeResize="0"/>
          <p:nvPr/>
        </p:nvPicPr>
        <p:blipFill>
          <a:blip r:embed="rId3">
            <a:alphaModFix/>
          </a:blip>
          <a:stretch>
            <a:fillRect/>
          </a:stretch>
        </p:blipFill>
        <p:spPr>
          <a:xfrm>
            <a:off x="152400" y="152400"/>
            <a:ext cx="8839199" cy="45731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2"/>
          <p:cNvPicPr preferRelativeResize="0"/>
          <p:nvPr/>
        </p:nvPicPr>
        <p:blipFill>
          <a:blip r:embed="rId3">
            <a:alphaModFix/>
          </a:blip>
          <a:stretch>
            <a:fillRect/>
          </a:stretch>
        </p:blipFill>
        <p:spPr>
          <a:xfrm>
            <a:off x="152400" y="152400"/>
            <a:ext cx="8493033"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mapa de empatia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4"/>
          <p:cNvPicPr preferRelativeResize="0"/>
          <p:nvPr/>
        </p:nvPicPr>
        <p:blipFill>
          <a:blip r:embed="rId3">
            <a:alphaModFix/>
          </a:blip>
          <a:stretch>
            <a:fillRect/>
          </a:stretch>
        </p:blipFill>
        <p:spPr>
          <a:xfrm>
            <a:off x="152400" y="152400"/>
            <a:ext cx="8839197" cy="46564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5"/>
          <p:cNvPicPr preferRelativeResize="0"/>
          <p:nvPr/>
        </p:nvPicPr>
        <p:blipFill>
          <a:blip r:embed="rId3">
            <a:alphaModFix/>
          </a:blip>
          <a:stretch>
            <a:fillRect/>
          </a:stretch>
        </p:blipFill>
        <p:spPr>
          <a:xfrm>
            <a:off x="152400" y="152400"/>
            <a:ext cx="8839202" cy="47579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6"/>
          <p:cNvPicPr preferRelativeResize="0"/>
          <p:nvPr/>
        </p:nvPicPr>
        <p:blipFill>
          <a:blip r:embed="rId3">
            <a:alphaModFix/>
          </a:blip>
          <a:stretch>
            <a:fillRect/>
          </a:stretch>
        </p:blipFill>
        <p:spPr>
          <a:xfrm>
            <a:off x="152400" y="600638"/>
            <a:ext cx="8839203" cy="39422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aula de hoje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desk research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8"/>
          <p:cNvPicPr preferRelativeResize="0"/>
          <p:nvPr/>
        </p:nvPicPr>
        <p:blipFill>
          <a:blip r:embed="rId3">
            <a:alphaModFix/>
          </a:blip>
          <a:stretch>
            <a:fillRect/>
          </a:stretch>
        </p:blipFill>
        <p:spPr>
          <a:xfrm>
            <a:off x="152400" y="152400"/>
            <a:ext cx="8220287" cy="48386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9"/>
          <p:cNvPicPr preferRelativeResize="0"/>
          <p:nvPr/>
        </p:nvPicPr>
        <p:blipFill>
          <a:blip r:embed="rId3">
            <a:alphaModFix/>
          </a:blip>
          <a:stretch>
            <a:fillRect/>
          </a:stretch>
        </p:blipFill>
        <p:spPr>
          <a:xfrm>
            <a:off x="152400" y="152400"/>
            <a:ext cx="8839200" cy="40580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definição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a:t>
            </a:r>
            <a:r>
              <a:rPr lang="en"/>
              <a:t>sign thinking</a:t>
            </a:r>
            <a:endParaRPr/>
          </a:p>
        </p:txBody>
      </p:sp>
      <p:pic>
        <p:nvPicPr>
          <p:cNvPr descr="https://lh5.googleusercontent.com/9MpkXfzszwIQLt-Yogu5r3QjS2rNGjJQU081PugXPlwANzNdDOfQ2XHvWSQXAVfzhj-hQyoTHwaKohBBZI9QVixb8kTNTOHJsrxHWP5k44of3Q0ixhhUI7YcAvVnYDhSr26OOlD2" id="202" name="Google Shape;202;p41"/>
          <p:cNvPicPr preferRelativeResize="0"/>
          <p:nvPr/>
        </p:nvPicPr>
        <p:blipFill rotWithShape="1">
          <a:blip r:embed="rId3">
            <a:alphaModFix amt="30000"/>
          </a:blip>
          <a:srcRect b="0" l="0" r="0" t="0"/>
          <a:stretch/>
        </p:blipFill>
        <p:spPr>
          <a:xfrm>
            <a:off x="311700" y="1246800"/>
            <a:ext cx="8520599" cy="3113638"/>
          </a:xfrm>
          <a:prstGeom prst="rect">
            <a:avLst/>
          </a:prstGeom>
          <a:noFill/>
          <a:ln>
            <a:noFill/>
          </a:ln>
        </p:spPr>
      </p:pic>
      <p:pic>
        <p:nvPicPr>
          <p:cNvPr descr="https://lh5.googleusercontent.com/9MpkXfzszwIQLt-Yogu5r3QjS2rNGjJQU081PugXPlwANzNdDOfQ2XHvWSQXAVfzhj-hQyoTHwaKohBBZI9QVixb8kTNTOHJsrxHWP5k44of3Q0ixhhUI7YcAvVnYDhSr26OOlD2" id="203" name="Google Shape;203;p41"/>
          <p:cNvPicPr preferRelativeResize="0"/>
          <p:nvPr/>
        </p:nvPicPr>
        <p:blipFill rotWithShape="1">
          <a:blip r:embed="rId3">
            <a:alphaModFix/>
          </a:blip>
          <a:srcRect b="0" l="24122" r="59178" t="19361"/>
          <a:stretch/>
        </p:blipFill>
        <p:spPr>
          <a:xfrm>
            <a:off x="2366974" y="1849725"/>
            <a:ext cx="1422877" cy="2510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objetivos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3"/>
          <p:cNvPicPr preferRelativeResize="0"/>
          <p:nvPr/>
        </p:nvPicPr>
        <p:blipFill>
          <a:blip r:embed="rId3">
            <a:alphaModFix/>
          </a:blip>
          <a:stretch>
            <a:fillRect/>
          </a:stretch>
        </p:blipFill>
        <p:spPr>
          <a:xfrm>
            <a:off x="1371600" y="757238"/>
            <a:ext cx="6400800" cy="3629025"/>
          </a:xfrm>
          <a:prstGeom prst="rect">
            <a:avLst/>
          </a:prstGeom>
          <a:noFill/>
          <a:ln>
            <a:noFill/>
          </a:ln>
        </p:spPr>
      </p:pic>
      <p:sp>
        <p:nvSpPr>
          <p:cNvPr id="214" name="Google Shape;214;p43"/>
          <p:cNvSpPr txBox="1"/>
          <p:nvPr/>
        </p:nvSpPr>
        <p:spPr>
          <a:xfrm>
            <a:off x="7265350" y="1374750"/>
            <a:ext cx="1744800" cy="631200"/>
          </a:xfrm>
          <a:prstGeom prst="rect">
            <a:avLst/>
          </a:prstGeom>
          <a:noFill/>
          <a:ln cap="flat" cmpd="sng" w="19050">
            <a:solidFill>
              <a:srgbClr val="6AA84F"/>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rgbClr val="6AA84F"/>
                </a:solidFill>
                <a:highlight>
                  <a:srgbClr val="FFFFFF"/>
                </a:highlight>
                <a:latin typeface="Lato"/>
                <a:ea typeface="Lato"/>
                <a:cs typeface="Lato"/>
                <a:sym typeface="Lato"/>
              </a:rPr>
              <a:t>Qual é o problema?</a:t>
            </a:r>
            <a:endParaRPr sz="1450">
              <a:solidFill>
                <a:srgbClr val="6AA84F"/>
              </a:solidFill>
              <a:highlight>
                <a:srgbClr val="FFFFFF"/>
              </a:highlight>
              <a:latin typeface="Lato"/>
              <a:ea typeface="Lato"/>
              <a:cs typeface="Lato"/>
              <a:sym typeface="Lato"/>
            </a:endParaRPr>
          </a:p>
          <a:p>
            <a:pPr indent="0" lvl="0" marL="0" rtl="0" algn="l">
              <a:spcBef>
                <a:spcPts val="0"/>
              </a:spcBef>
              <a:spcAft>
                <a:spcPts val="0"/>
              </a:spcAft>
              <a:buNone/>
            </a:pPr>
            <a:r>
              <a:rPr lang="en" sz="1450">
                <a:solidFill>
                  <a:srgbClr val="6AA84F"/>
                </a:solidFill>
                <a:highlight>
                  <a:srgbClr val="FFFFFF"/>
                </a:highlight>
                <a:latin typeface="Lato"/>
                <a:ea typeface="Lato"/>
                <a:cs typeface="Lato"/>
                <a:sym typeface="Lato"/>
              </a:rPr>
              <a:t>Quem é persona?</a:t>
            </a:r>
            <a:endParaRPr sz="1450">
              <a:solidFill>
                <a:srgbClr val="6AA84F"/>
              </a:solidFill>
              <a:highlight>
                <a:srgbClr val="FFFFFF"/>
              </a:highlight>
              <a:latin typeface="Lato"/>
              <a:ea typeface="Lato"/>
              <a:cs typeface="Lato"/>
              <a:sym typeface="Lato"/>
            </a:endParaRPr>
          </a:p>
        </p:txBody>
      </p:sp>
      <p:cxnSp>
        <p:nvCxnSpPr>
          <p:cNvPr id="215" name="Google Shape;215;p43"/>
          <p:cNvCxnSpPr>
            <a:stCxn id="214" idx="1"/>
          </p:cNvCxnSpPr>
          <p:nvPr/>
        </p:nvCxnSpPr>
        <p:spPr>
          <a:xfrm flipH="1">
            <a:off x="6700150" y="1690350"/>
            <a:ext cx="565200" cy="503700"/>
          </a:xfrm>
          <a:prstGeom prst="bentConnector3">
            <a:avLst>
              <a:gd fmla="val 50000" name="adj1"/>
            </a:avLst>
          </a:prstGeom>
          <a:noFill/>
          <a:ln cap="flat" cmpd="sng" w="19050">
            <a:solidFill>
              <a:srgbClr val="6AA84F"/>
            </a:solidFill>
            <a:prstDash val="dash"/>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idx="1" type="body"/>
          </p:nvPr>
        </p:nvSpPr>
        <p:spPr>
          <a:xfrm>
            <a:off x="348025" y="301875"/>
            <a:ext cx="6979800" cy="4266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800">
                <a:solidFill>
                  <a:srgbClr val="6AA84F"/>
                </a:solidFill>
                <a:latin typeface="Lato"/>
                <a:ea typeface="Lato"/>
                <a:cs typeface="Lato"/>
                <a:sym typeface="Lato"/>
              </a:rPr>
              <a:t>Na fase da (Re)definição o desafio será </a:t>
            </a:r>
            <a:r>
              <a:rPr b="1" lang="en" sz="2800">
                <a:solidFill>
                  <a:srgbClr val="6AA84F"/>
                </a:solidFill>
                <a:latin typeface="Lato"/>
                <a:ea typeface="Lato"/>
                <a:cs typeface="Lato"/>
                <a:sym typeface="Lato"/>
              </a:rPr>
              <a:t>analisado profundamente</a:t>
            </a:r>
            <a:r>
              <a:rPr lang="en" sz="2800">
                <a:solidFill>
                  <a:srgbClr val="6AA84F"/>
                </a:solidFill>
                <a:latin typeface="Lato"/>
                <a:ea typeface="Lato"/>
                <a:cs typeface="Lato"/>
                <a:sym typeface="Lato"/>
              </a:rPr>
              <a:t>. Muitas vezes, o problema a princípio apontado é meramente uma consequência de fatos ainda desconhecidos. </a:t>
            </a:r>
            <a:endParaRPr sz="2800">
              <a:solidFill>
                <a:srgbClr val="6AA84F"/>
              </a:solidFill>
            </a:endParaRPr>
          </a:p>
        </p:txBody>
      </p:sp>
      <p:pic>
        <p:nvPicPr>
          <p:cNvPr id="221" name="Google Shape;221;p44"/>
          <p:cNvPicPr preferRelativeResize="0"/>
          <p:nvPr/>
        </p:nvPicPr>
        <p:blipFill rotWithShape="1">
          <a:blip r:embed="rId3">
            <a:alphaModFix/>
          </a:blip>
          <a:srcRect b="36253" l="59258" r="0" t="20298"/>
          <a:stretch/>
        </p:blipFill>
        <p:spPr>
          <a:xfrm>
            <a:off x="-9614" y="3566800"/>
            <a:ext cx="2607750" cy="1576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técnicas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entrevista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empatia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7"/>
          <p:cNvPicPr preferRelativeResize="0"/>
          <p:nvPr/>
        </p:nvPicPr>
        <p:blipFill rotWithShape="1">
          <a:blip r:embed="rId3">
            <a:alphaModFix/>
          </a:blip>
          <a:srcRect b="0" l="0" r="0" t="18187"/>
          <a:stretch/>
        </p:blipFill>
        <p:spPr>
          <a:xfrm>
            <a:off x="282475" y="100675"/>
            <a:ext cx="8579048" cy="4890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8"/>
          <p:cNvPicPr preferRelativeResize="0"/>
          <p:nvPr/>
        </p:nvPicPr>
        <p:blipFill>
          <a:blip r:embed="rId3">
            <a:alphaModFix/>
          </a:blip>
          <a:stretch>
            <a:fillRect/>
          </a:stretch>
        </p:blipFill>
        <p:spPr>
          <a:xfrm>
            <a:off x="495363" y="152400"/>
            <a:ext cx="8153266"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perfil de usuário, </a:t>
            </a:r>
            <a:r>
              <a:rPr lang="en"/>
              <a:t>persona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Resultado de imagem para persona exemplo" id="251" name="Google Shape;251;p50"/>
          <p:cNvPicPr preferRelativeResize="0"/>
          <p:nvPr>
            <p:ph idx="1" type="body"/>
          </p:nvPr>
        </p:nvPicPr>
        <p:blipFill rotWithShape="1">
          <a:blip r:embed="rId3">
            <a:alphaModFix/>
          </a:blip>
          <a:srcRect b="0" l="0" r="0" t="0"/>
          <a:stretch/>
        </p:blipFill>
        <p:spPr>
          <a:xfrm>
            <a:off x="1135931" y="274386"/>
            <a:ext cx="8169900" cy="4595700"/>
          </a:xfrm>
          <a:prstGeom prst="rect">
            <a:avLst/>
          </a:prstGeom>
          <a:noFill/>
          <a:ln>
            <a:noFill/>
          </a:ln>
        </p:spPr>
      </p:pic>
      <p:graphicFrame>
        <p:nvGraphicFramePr>
          <p:cNvPr id="252" name="Google Shape;252;p50"/>
          <p:cNvGraphicFramePr/>
          <p:nvPr/>
        </p:nvGraphicFramePr>
        <p:xfrm>
          <a:off x="134899" y="1792138"/>
          <a:ext cx="3000000" cy="3000000"/>
        </p:xfrm>
        <a:graphic>
          <a:graphicData uri="http://schemas.openxmlformats.org/drawingml/2006/table">
            <a:tbl>
              <a:tblPr bandRow="1">
                <a:noFill/>
                <a:tableStyleId>{3F88C22A-7F07-4096-AD54-FA668D7CCA62}</a:tableStyleId>
              </a:tblPr>
              <a:tblGrid>
                <a:gridCol w="1295525"/>
              </a:tblGrid>
              <a:tr h="474050">
                <a:tc>
                  <a:txBody>
                    <a:bodyPr/>
                    <a:lstStyle/>
                    <a:p>
                      <a:pPr indent="0" lvl="0" marL="0" marR="0" rtl="0" algn="ctr">
                        <a:spcBef>
                          <a:spcPts val="0"/>
                        </a:spcBef>
                        <a:spcAft>
                          <a:spcPts val="0"/>
                        </a:spcAft>
                        <a:buNone/>
                      </a:pPr>
                      <a:r>
                        <a:rPr b="1" lang="en" sz="1300" u="none" cap="none" strike="noStrike">
                          <a:solidFill>
                            <a:srgbClr val="6AA84F"/>
                          </a:solidFill>
                          <a:latin typeface="Century Gothic"/>
                          <a:ea typeface="Century Gothic"/>
                          <a:cs typeface="Century Gothic"/>
                          <a:sym typeface="Century Gothic"/>
                        </a:rPr>
                        <a:t>persona</a:t>
                      </a:r>
                      <a:endParaRPr b="1" sz="1300" u="none" cap="none" strike="noStrike">
                        <a:solidFill>
                          <a:srgbClr val="6AA84F"/>
                        </a:solidFill>
                        <a:latin typeface="Century Gothic"/>
                        <a:ea typeface="Century Gothic"/>
                        <a:cs typeface="Century Gothic"/>
                        <a:sym typeface="Century Gothic"/>
                      </a:endParaRPr>
                    </a:p>
                  </a:txBody>
                  <a:tcPr marT="41800" marB="41800" marR="83600" marL="8360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AFAFA"/>
                    </a:solidFill>
                  </a:tcPr>
                </a:tc>
              </a:tr>
              <a:tr h="935075">
                <a:tc>
                  <a:txBody>
                    <a:bodyPr/>
                    <a:lstStyle/>
                    <a:p>
                      <a:pPr indent="0" lvl="0" marL="0" marR="0" rtl="0" algn="ctr">
                        <a:spcBef>
                          <a:spcPts val="0"/>
                        </a:spcBef>
                        <a:spcAft>
                          <a:spcPts val="0"/>
                        </a:spcAft>
                        <a:buNone/>
                      </a:pPr>
                      <a:r>
                        <a:rPr b="1" lang="en" sz="1500">
                          <a:solidFill>
                            <a:schemeClr val="lt1"/>
                          </a:solidFill>
                          <a:latin typeface="Century Gothic"/>
                          <a:ea typeface="Century Gothic"/>
                          <a:cs typeface="Century Gothic"/>
                          <a:sym typeface="Century Gothic"/>
                        </a:rPr>
                        <a:t>u</a:t>
                      </a:r>
                      <a:r>
                        <a:rPr b="1" lang="en" sz="1500" u="none" cap="none" strike="noStrike">
                          <a:solidFill>
                            <a:schemeClr val="lt1"/>
                          </a:solidFill>
                          <a:latin typeface="Century Gothic"/>
                          <a:ea typeface="Century Gothic"/>
                          <a:cs typeface="Century Gothic"/>
                          <a:sym typeface="Century Gothic"/>
                        </a:rPr>
                        <a:t>suário</a:t>
                      </a:r>
                      <a:br>
                        <a:rPr b="1" lang="en" sz="1500">
                          <a:solidFill>
                            <a:schemeClr val="lt1"/>
                          </a:solidFill>
                          <a:latin typeface="Century Gothic"/>
                          <a:ea typeface="Century Gothic"/>
                          <a:cs typeface="Century Gothic"/>
                          <a:sym typeface="Century Gothic"/>
                        </a:rPr>
                      </a:br>
                      <a:r>
                        <a:rPr b="1" lang="en" sz="1500" u="none" cap="none" strike="noStrike">
                          <a:solidFill>
                            <a:schemeClr val="lt1"/>
                          </a:solidFill>
                          <a:latin typeface="Century Gothic"/>
                          <a:ea typeface="Century Gothic"/>
                          <a:cs typeface="Century Gothic"/>
                          <a:sym typeface="Century Gothic"/>
                        </a:rPr>
                        <a:t>alvo</a:t>
                      </a:r>
                      <a:endParaRPr b="1" sz="1500" u="none" cap="none" strike="noStrike">
                        <a:solidFill>
                          <a:schemeClr val="lt1"/>
                        </a:solidFill>
                        <a:latin typeface="Century Gothic"/>
                        <a:ea typeface="Century Gothic"/>
                        <a:cs typeface="Century Gothic"/>
                        <a:sym typeface="Century Gothic"/>
                      </a:endParaRPr>
                    </a:p>
                  </a:txBody>
                  <a:tcPr marT="0" marB="0" marR="31775" marL="3177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7F7F7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51"/>
          <p:cNvPicPr preferRelativeResize="0"/>
          <p:nvPr/>
        </p:nvPicPr>
        <p:blipFill>
          <a:blip r:embed="rId3">
            <a:alphaModFix/>
          </a:blip>
          <a:stretch>
            <a:fillRect/>
          </a:stretch>
        </p:blipFill>
        <p:spPr>
          <a:xfrm>
            <a:off x="713126" y="0"/>
            <a:ext cx="7717750" cy="5143499"/>
          </a:xfrm>
          <a:prstGeom prst="rect">
            <a:avLst/>
          </a:prstGeom>
          <a:noFill/>
          <a:ln>
            <a:noFill/>
          </a:ln>
        </p:spPr>
      </p:pic>
      <p:sp>
        <p:nvSpPr>
          <p:cNvPr id="258" name="Google Shape;258;p51"/>
          <p:cNvSpPr txBox="1"/>
          <p:nvPr/>
        </p:nvSpPr>
        <p:spPr>
          <a:xfrm>
            <a:off x="4222475" y="662916"/>
            <a:ext cx="1659000" cy="6465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757575"/>
                </a:solidFill>
                <a:latin typeface="Lexend"/>
                <a:ea typeface="Lexend"/>
                <a:cs typeface="Lexend"/>
                <a:sym typeface="Lexend"/>
              </a:rPr>
              <a:t>3 razões para eu me incomodar com o problema</a:t>
            </a:r>
            <a:endParaRPr b="1" sz="1000">
              <a:solidFill>
                <a:srgbClr val="757575"/>
              </a:solidFill>
              <a:latin typeface="Lexend"/>
              <a:ea typeface="Lexend"/>
              <a:cs typeface="Lexend"/>
              <a:sym typeface="Lexend"/>
            </a:endParaRPr>
          </a:p>
        </p:txBody>
      </p:sp>
      <p:sp>
        <p:nvSpPr>
          <p:cNvPr id="259" name="Google Shape;259;p51"/>
          <p:cNvSpPr txBox="1"/>
          <p:nvPr/>
        </p:nvSpPr>
        <p:spPr>
          <a:xfrm>
            <a:off x="6315500" y="662916"/>
            <a:ext cx="1659000" cy="6465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757575"/>
                </a:solidFill>
                <a:latin typeface="Lexend"/>
                <a:ea typeface="Lexend"/>
                <a:cs typeface="Lexend"/>
                <a:sym typeface="Lexend"/>
              </a:rPr>
              <a:t>3 formas que tento aplicar para lidar com o problema</a:t>
            </a:r>
            <a:endParaRPr b="1" sz="1000">
              <a:solidFill>
                <a:srgbClr val="757575"/>
              </a:solidFill>
              <a:latin typeface="Lexend"/>
              <a:ea typeface="Lexend"/>
              <a:cs typeface="Lexend"/>
              <a:sym typeface="Lexe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52"/>
          <p:cNvPicPr preferRelativeResize="0"/>
          <p:nvPr/>
        </p:nvPicPr>
        <p:blipFill>
          <a:blip r:embed="rId3">
            <a:alphaModFix/>
          </a:blip>
          <a:stretch>
            <a:fillRect/>
          </a:stretch>
        </p:blipFill>
        <p:spPr>
          <a:xfrm>
            <a:off x="152400" y="152400"/>
            <a:ext cx="8839203" cy="474960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3"/>
          <p:cNvPicPr preferRelativeResize="0"/>
          <p:nvPr/>
        </p:nvPicPr>
        <p:blipFill>
          <a:blip r:embed="rId3">
            <a:alphaModFix/>
          </a:blip>
          <a:stretch>
            <a:fillRect/>
          </a:stretch>
        </p:blipFill>
        <p:spPr>
          <a:xfrm>
            <a:off x="152400" y="896300"/>
            <a:ext cx="8839198" cy="33508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4"/>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atividade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roteiro (parte 1)</a:t>
            </a:r>
            <a:endParaRPr/>
          </a:p>
        </p:txBody>
      </p:sp>
      <p:sp>
        <p:nvSpPr>
          <p:cNvPr id="280" name="Google Shape;280;p55"/>
          <p:cNvSpPr txBox="1"/>
          <p:nvPr>
            <p:ph idx="1" type="body"/>
          </p:nvPr>
        </p:nvSpPr>
        <p:spPr>
          <a:xfrm>
            <a:off x="311700" y="1152475"/>
            <a:ext cx="8520600" cy="3822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criar um </a:t>
            </a:r>
            <a:r>
              <a:rPr b="1" lang="en"/>
              <a:t>mapa</a:t>
            </a:r>
            <a:r>
              <a:rPr b="1" lang="en"/>
              <a:t> de atores (stakeholders)</a:t>
            </a:r>
            <a:r>
              <a:rPr lang="en"/>
              <a:t>. sigam o passo a passo exposto.</a:t>
            </a:r>
            <a:endParaRPr/>
          </a:p>
          <a:p>
            <a:pPr indent="0" lvl="0" marL="0" rtl="0" algn="l">
              <a:spcBef>
                <a:spcPts val="1200"/>
              </a:spcBef>
              <a:spcAft>
                <a:spcPts val="0"/>
              </a:spcAft>
              <a:buNone/>
            </a:pPr>
            <a:r>
              <a:rPr b="1" lang="en"/>
              <a:t>criar um</a:t>
            </a:r>
            <a:r>
              <a:rPr b="1" lang="en"/>
              <a:t> mapa de empatia</a:t>
            </a:r>
            <a:r>
              <a:rPr lang="en"/>
              <a:t> de um ou dois atores que serão os principais alvos de interesse durante o projeto.</a:t>
            </a:r>
            <a:endParaRPr/>
          </a:p>
          <a:p>
            <a:pPr indent="0" lvl="0" marL="0" rtl="0" algn="l">
              <a:spcBef>
                <a:spcPts val="1200"/>
              </a:spcBef>
              <a:spcAft>
                <a:spcPts val="0"/>
              </a:spcAft>
              <a:buNone/>
            </a:pPr>
            <a:r>
              <a:rPr b="1" lang="en"/>
              <a:t>realizem pesquisas (desk research) </a:t>
            </a:r>
            <a:r>
              <a:rPr lang="en"/>
              <a:t>para fundamentar o problema selecionado. vocês devem encontrar pelo menos 5 notícias e 5 estatísticas relacionadas diretamente ao problema específico abordado.</a:t>
            </a:r>
            <a:endParaRPr/>
          </a:p>
          <a:p>
            <a:pPr indent="0" lvl="0" marL="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roteiro (parte 2)</a:t>
            </a:r>
            <a:endParaRPr/>
          </a:p>
        </p:txBody>
      </p:sp>
      <p:sp>
        <p:nvSpPr>
          <p:cNvPr id="286" name="Google Shape;286;p56"/>
          <p:cNvSpPr txBox="1"/>
          <p:nvPr>
            <p:ph idx="1" type="body"/>
          </p:nvPr>
        </p:nvSpPr>
        <p:spPr>
          <a:xfrm>
            <a:off x="311700" y="1152475"/>
            <a:ext cx="8520600" cy="3822300"/>
          </a:xfrm>
          <a:prstGeom prst="rect">
            <a:avLst/>
          </a:prstGeom>
        </p:spPr>
        <p:txBody>
          <a:bodyPr anchorCtr="0" anchor="t" bIns="91425" lIns="91425" spcFirstLastPara="1" rIns="91425" wrap="square" tIns="91425">
            <a:normAutofit fontScale="77500" lnSpcReduction="10000"/>
          </a:bodyPr>
          <a:lstStyle/>
          <a:p>
            <a:pPr indent="0" lvl="0" marL="0" rtl="0" algn="l">
              <a:spcBef>
                <a:spcPts val="1000"/>
              </a:spcBef>
              <a:spcAft>
                <a:spcPts val="0"/>
              </a:spcAft>
              <a:buNone/>
            </a:pPr>
            <a:r>
              <a:rPr b="1" lang="en"/>
              <a:t>criem duas personas</a:t>
            </a:r>
            <a:r>
              <a:rPr lang="en"/>
              <a:t> envolvidas de forma principal, direta ou indireta no problema alvo</a:t>
            </a:r>
            <a:endParaRPr/>
          </a:p>
          <a:p>
            <a:pPr indent="0" lvl="0" marL="0" rtl="0" algn="l">
              <a:spcBef>
                <a:spcPts val="1200"/>
              </a:spcBef>
              <a:spcAft>
                <a:spcPts val="0"/>
              </a:spcAft>
              <a:buClr>
                <a:schemeClr val="dk1"/>
              </a:buClr>
              <a:buSzPct val="47826"/>
              <a:buFont typeface="Arial"/>
              <a:buNone/>
            </a:pPr>
            <a:r>
              <a:rPr b="1" lang="en"/>
              <a:t>entrevistem pelo menos 3 pessoas </a:t>
            </a:r>
            <a:r>
              <a:rPr lang="en"/>
              <a:t>que se enquadram (completamente ou parcialmente) no perfil de usuário. incluam pelo menos as 2 perguntas a seguir na entrevista.</a:t>
            </a:r>
            <a:endParaRPr/>
          </a:p>
          <a:p>
            <a:pPr indent="-341788" lvl="0" marL="457200" rtl="0" algn="l">
              <a:spcBef>
                <a:spcPts val="1200"/>
              </a:spcBef>
              <a:spcAft>
                <a:spcPts val="0"/>
              </a:spcAft>
              <a:buSzPct val="100000"/>
              <a:buAutoNum type="arabicPeriod"/>
            </a:pPr>
            <a:r>
              <a:rPr lang="en"/>
              <a:t>como é um dia comum na sua rotina? você poderia comentar um pouco sobre como é a relação da sua rotina com o </a:t>
            </a:r>
            <a:r>
              <a:rPr b="1" lang="en"/>
              <a:t>contexto X</a:t>
            </a:r>
            <a:r>
              <a:rPr lang="en"/>
              <a:t>? como os problemas do contexto apontado lhe afetam durante a sua rotina?</a:t>
            </a:r>
            <a:endParaRPr/>
          </a:p>
          <a:p>
            <a:pPr indent="-341788" lvl="0" marL="457200" rtl="0" algn="l">
              <a:spcBef>
                <a:spcPts val="1200"/>
              </a:spcBef>
              <a:spcAft>
                <a:spcPts val="0"/>
              </a:spcAft>
              <a:buSzPct val="100000"/>
              <a:buAutoNum type="arabicPeriod"/>
            </a:pPr>
            <a:r>
              <a:rPr lang="en"/>
              <a:t>qual é a parte mais difícil no seu cotidiano relacionada a esse contexto? </a:t>
            </a:r>
            <a:endParaRPr/>
          </a:p>
          <a:p>
            <a:pPr indent="0" lvl="0" marL="0" rtl="0" algn="l">
              <a:spcBef>
                <a:spcPts val="1200"/>
              </a:spcBef>
              <a:spcAft>
                <a:spcPts val="1200"/>
              </a:spcAft>
              <a:buNone/>
            </a:pPr>
            <a:r>
              <a:rPr lang="en"/>
              <a:t>a partir das entrevistas, </a:t>
            </a:r>
            <a:r>
              <a:rPr b="1" lang="en"/>
              <a:t>refinem a persona</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esign thinking</a:t>
            </a:r>
            <a:endParaRPr/>
          </a:p>
        </p:txBody>
      </p:sp>
      <p:pic>
        <p:nvPicPr>
          <p:cNvPr descr="https://lh5.googleusercontent.com/9MpkXfzszwIQLt-Yogu5r3QjS2rNGjJQU081PugXPlwANzNdDOfQ2XHvWSQXAVfzhj-hQyoTHwaKohBBZI9QVixb8kTNTOHJsrxHWP5k44of3Q0ixhhUI7YcAvVnYDhSr26OOlD2" id="95" name="Google Shape;95;p21"/>
          <p:cNvPicPr preferRelativeResize="0"/>
          <p:nvPr/>
        </p:nvPicPr>
        <p:blipFill rotWithShape="1">
          <a:blip r:embed="rId3">
            <a:alphaModFix amt="30000"/>
          </a:blip>
          <a:srcRect b="0" l="0" r="0" t="0"/>
          <a:stretch/>
        </p:blipFill>
        <p:spPr>
          <a:xfrm>
            <a:off x="311700" y="1246800"/>
            <a:ext cx="8520599" cy="3113638"/>
          </a:xfrm>
          <a:prstGeom prst="rect">
            <a:avLst/>
          </a:prstGeom>
          <a:noFill/>
          <a:ln>
            <a:noFill/>
          </a:ln>
        </p:spPr>
      </p:pic>
      <p:pic>
        <p:nvPicPr>
          <p:cNvPr descr="https://lh5.googleusercontent.com/9MpkXfzszwIQLt-Yogu5r3QjS2rNGjJQU081PugXPlwANzNdDOfQ2XHvWSQXAVfzhj-hQyoTHwaKohBBZI9QVixb8kTNTOHJsrxHWP5k44of3Q0ixhhUI7YcAvVnYDhSr26OOlD2" id="96" name="Google Shape;96;p21"/>
          <p:cNvPicPr preferRelativeResize="0"/>
          <p:nvPr/>
        </p:nvPicPr>
        <p:blipFill rotWithShape="1">
          <a:blip r:embed="rId3">
            <a:alphaModFix/>
          </a:blip>
          <a:srcRect b="0" l="0" r="75878" t="19361"/>
          <a:stretch/>
        </p:blipFill>
        <p:spPr>
          <a:xfrm>
            <a:off x="311700" y="1849725"/>
            <a:ext cx="2055276" cy="25107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entrega</a:t>
            </a:r>
            <a:endParaRPr/>
          </a:p>
        </p:txBody>
      </p:sp>
      <p:sp>
        <p:nvSpPr>
          <p:cNvPr id="292" name="Google Shape;292;p5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a:t>
            </a:r>
            <a:r>
              <a:rPr b="1" lang="en"/>
              <a:t>reparem uma apresentação</a:t>
            </a:r>
            <a:r>
              <a:rPr lang="en"/>
              <a:t> para o início da próxima aula. esta apresentação configura uma atividade da 1VA. mostrar:</a:t>
            </a:r>
            <a:endParaRPr/>
          </a:p>
          <a:p>
            <a:pPr indent="-330200" lvl="0" marL="457200" rtl="0" algn="l">
              <a:spcBef>
                <a:spcPts val="1200"/>
              </a:spcBef>
              <a:spcAft>
                <a:spcPts val="0"/>
              </a:spcAft>
              <a:buSzPts val="1600"/>
              <a:buAutoNum type="arabicPeriod"/>
            </a:pPr>
            <a:r>
              <a:rPr b="1" lang="en" sz="1600"/>
              <a:t>pelo menos 5 notícias com casos </a:t>
            </a:r>
            <a:r>
              <a:rPr lang="en" sz="1600"/>
              <a:t>que revelam problemas nesta área, quanto mais específico for o problema melhor</a:t>
            </a:r>
            <a:endParaRPr sz="1600"/>
          </a:p>
          <a:p>
            <a:pPr indent="-330200" lvl="0" marL="457200" rtl="0" algn="l">
              <a:spcBef>
                <a:spcPts val="0"/>
              </a:spcBef>
              <a:spcAft>
                <a:spcPts val="0"/>
              </a:spcAft>
              <a:buSzPts val="1600"/>
              <a:buAutoNum type="arabicPeriod"/>
            </a:pPr>
            <a:r>
              <a:rPr b="1" lang="en" sz="1600"/>
              <a:t>pelo menos 5 dados/estatísticas locais, nacionais ou globais </a:t>
            </a:r>
            <a:r>
              <a:rPr lang="en" sz="1600"/>
              <a:t>que respaldam os problemas apontados nos casos acima, quanto mais específica for a estatística melhor</a:t>
            </a:r>
            <a:endParaRPr sz="1600"/>
          </a:p>
          <a:p>
            <a:pPr indent="-330200" lvl="0" marL="457200" rtl="0" algn="l">
              <a:spcBef>
                <a:spcPts val="0"/>
              </a:spcBef>
              <a:spcAft>
                <a:spcPts val="0"/>
              </a:spcAft>
              <a:buSzPts val="1600"/>
              <a:buAutoNum type="arabicPeriod"/>
            </a:pPr>
            <a:r>
              <a:rPr b="1" lang="en" sz="1600"/>
              <a:t>as duas personas</a:t>
            </a:r>
            <a:r>
              <a:rPr lang="en" sz="1600"/>
              <a:t>, antes do refinamento</a:t>
            </a:r>
            <a:endParaRPr sz="1600"/>
          </a:p>
          <a:p>
            <a:pPr indent="-330200" lvl="0" marL="457200" rtl="0" algn="l">
              <a:spcBef>
                <a:spcPts val="0"/>
              </a:spcBef>
              <a:spcAft>
                <a:spcPts val="0"/>
              </a:spcAft>
              <a:buSzPts val="1600"/>
              <a:buFont typeface="Arial"/>
              <a:buAutoNum type="arabicPeriod"/>
            </a:pPr>
            <a:r>
              <a:rPr b="1" lang="en" sz="1600"/>
              <a:t>registro (fotos e textos) das 3 entrevistas</a:t>
            </a:r>
            <a:endParaRPr b="1" sz="1600"/>
          </a:p>
          <a:p>
            <a:pPr indent="-330200" lvl="0" marL="457200" rtl="0" algn="l">
              <a:spcBef>
                <a:spcPts val="0"/>
              </a:spcBef>
              <a:spcAft>
                <a:spcPts val="0"/>
              </a:spcAft>
              <a:buSzPts val="1600"/>
              <a:buAutoNum type="arabicPeriod"/>
            </a:pPr>
            <a:r>
              <a:rPr b="1" lang="en" sz="1600"/>
              <a:t>as duas personas</a:t>
            </a:r>
            <a:r>
              <a:rPr lang="en" sz="1600"/>
              <a:t>, agora refinadas. o que foi aprendido com as entrevistas? as personas ficaram mais reais?</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 name="Shape 296"/>
        <p:cNvGrpSpPr/>
        <p:nvPr/>
      </p:nvGrpSpPr>
      <p:grpSpPr>
        <a:xfrm>
          <a:off x="0" y="0"/>
          <a:ext cx="0" cy="0"/>
          <a:chOff x="0" y="0"/>
          <a:chExt cx="0" cy="0"/>
        </a:xfrm>
      </p:grpSpPr>
      <p:sp>
        <p:nvSpPr>
          <p:cNvPr id="297" name="Google Shape;297;p5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técnicas extras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 name="Shape 301"/>
        <p:cNvGrpSpPr/>
        <p:nvPr/>
      </p:nvGrpSpPr>
      <p:grpSpPr>
        <a:xfrm>
          <a:off x="0" y="0"/>
          <a:ext cx="0" cy="0"/>
          <a:chOff x="0" y="0"/>
          <a:chExt cx="0" cy="0"/>
        </a:xfrm>
      </p:grpSpPr>
      <p:sp>
        <p:nvSpPr>
          <p:cNvPr id="302" name="Google Shape;302;p5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matriz HCD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pic>
        <p:nvPicPr>
          <p:cNvPr id="307" name="Google Shape;307;p60"/>
          <p:cNvPicPr preferRelativeResize="0"/>
          <p:nvPr/>
        </p:nvPicPr>
        <p:blipFill>
          <a:blip r:embed="rId3">
            <a:alphaModFix/>
          </a:blip>
          <a:stretch>
            <a:fillRect/>
          </a:stretch>
        </p:blipFill>
        <p:spPr>
          <a:xfrm>
            <a:off x="152400" y="274425"/>
            <a:ext cx="8839198" cy="459465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pic>
        <p:nvPicPr>
          <p:cNvPr id="312" name="Google Shape;312;p61"/>
          <p:cNvPicPr preferRelativeResize="0"/>
          <p:nvPr/>
        </p:nvPicPr>
        <p:blipFill>
          <a:blip r:embed="rId3">
            <a:alphaModFix/>
          </a:blip>
          <a:stretch>
            <a:fillRect/>
          </a:stretch>
        </p:blipFill>
        <p:spPr>
          <a:xfrm>
            <a:off x="152400" y="550625"/>
            <a:ext cx="8839199" cy="404225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pic>
        <p:nvPicPr>
          <p:cNvPr id="317" name="Google Shape;317;p62"/>
          <p:cNvPicPr preferRelativeResize="0"/>
          <p:nvPr/>
        </p:nvPicPr>
        <p:blipFill>
          <a:blip r:embed="rId3">
            <a:alphaModFix/>
          </a:blip>
          <a:stretch>
            <a:fillRect/>
          </a:stretch>
        </p:blipFill>
        <p:spPr>
          <a:xfrm>
            <a:off x="152400" y="615488"/>
            <a:ext cx="8839198" cy="391251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6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como podemos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 name="Shape 326"/>
        <p:cNvGrpSpPr/>
        <p:nvPr/>
      </p:nvGrpSpPr>
      <p:grpSpPr>
        <a:xfrm>
          <a:off x="0" y="0"/>
          <a:ext cx="0" cy="0"/>
          <a:chOff x="0" y="0"/>
          <a:chExt cx="0" cy="0"/>
        </a:xfrm>
      </p:grpSpPr>
      <p:pic>
        <p:nvPicPr>
          <p:cNvPr id="327" name="Google Shape;327;p64"/>
          <p:cNvPicPr preferRelativeResize="0"/>
          <p:nvPr/>
        </p:nvPicPr>
        <p:blipFill>
          <a:blip r:embed="rId3">
            <a:alphaModFix/>
          </a:blip>
          <a:stretch>
            <a:fillRect/>
          </a:stretch>
        </p:blipFill>
        <p:spPr>
          <a:xfrm>
            <a:off x="592600" y="152400"/>
            <a:ext cx="7958792"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 name="Shape 331"/>
        <p:cNvGrpSpPr/>
        <p:nvPr/>
      </p:nvGrpSpPr>
      <p:grpSpPr>
        <a:xfrm>
          <a:off x="0" y="0"/>
          <a:ext cx="0" cy="0"/>
          <a:chOff x="0" y="0"/>
          <a:chExt cx="0" cy="0"/>
        </a:xfrm>
      </p:grpSpPr>
      <p:pic>
        <p:nvPicPr>
          <p:cNvPr id="332" name="Google Shape;332;p65"/>
          <p:cNvPicPr preferRelativeResize="0"/>
          <p:nvPr/>
        </p:nvPicPr>
        <p:blipFill>
          <a:blip r:embed="rId3">
            <a:alphaModFix/>
          </a:blip>
          <a:stretch>
            <a:fillRect/>
          </a:stretch>
        </p:blipFill>
        <p:spPr>
          <a:xfrm>
            <a:off x="741800" y="152400"/>
            <a:ext cx="7660403"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6" name="Shape 336"/>
        <p:cNvGrpSpPr/>
        <p:nvPr/>
      </p:nvGrpSpPr>
      <p:grpSpPr>
        <a:xfrm>
          <a:off x="0" y="0"/>
          <a:ext cx="0" cy="0"/>
          <a:chOff x="0" y="0"/>
          <a:chExt cx="0" cy="0"/>
        </a:xfrm>
      </p:grpSpPr>
      <p:pic>
        <p:nvPicPr>
          <p:cNvPr id="337" name="Google Shape;337;p66"/>
          <p:cNvPicPr preferRelativeResize="0"/>
          <p:nvPr/>
        </p:nvPicPr>
        <p:blipFill>
          <a:blip r:embed="rId3">
            <a:alphaModFix/>
          </a:blip>
          <a:stretch>
            <a:fillRect/>
          </a:stretch>
        </p:blipFill>
        <p:spPr>
          <a:xfrm>
            <a:off x="367075" y="152400"/>
            <a:ext cx="8409848"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toolkits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1" name="Shape 341"/>
        <p:cNvGrpSpPr/>
        <p:nvPr/>
      </p:nvGrpSpPr>
      <p:grpSpPr>
        <a:xfrm>
          <a:off x="0" y="0"/>
          <a:ext cx="0" cy="0"/>
          <a:chOff x="0" y="0"/>
          <a:chExt cx="0" cy="0"/>
        </a:xfrm>
      </p:grpSpPr>
      <p:sp>
        <p:nvSpPr>
          <p:cNvPr id="342" name="Google Shape;342;p6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jornada do usuário</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a:t>jornada do usuário</a:t>
            </a:r>
            <a:endParaRPr/>
          </a:p>
          <a:p>
            <a:pPr indent="0" lvl="0" marL="0" rtl="0" algn="l">
              <a:spcBef>
                <a:spcPts val="0"/>
              </a:spcBef>
              <a:spcAft>
                <a:spcPts val="0"/>
              </a:spcAft>
              <a:buNone/>
            </a:pPr>
            <a:r>
              <a:t/>
            </a:r>
            <a:endParaRPr/>
          </a:p>
        </p:txBody>
      </p:sp>
      <p:sp>
        <p:nvSpPr>
          <p:cNvPr id="348" name="Google Shape;348;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O mapa de jornada do usuário é uma das ferramentas que ajuda a traçar uma estratégia para o produto, o mapa torna visível 3 coisas muito importantes:</a:t>
            </a:r>
            <a:endParaRPr/>
          </a:p>
          <a:p>
            <a:pPr indent="-374650" lvl="0" marL="457200" rtl="0" algn="l">
              <a:spcBef>
                <a:spcPts val="1200"/>
              </a:spcBef>
              <a:spcAft>
                <a:spcPts val="0"/>
              </a:spcAft>
              <a:buSzPts val="2300"/>
              <a:buChar char="−"/>
            </a:pPr>
            <a:r>
              <a:rPr lang="en"/>
              <a:t>Entender o processo do usuário em detalhes, incluindo aspectos emocionais</a:t>
            </a:r>
            <a:endParaRPr/>
          </a:p>
          <a:p>
            <a:pPr indent="-374650" lvl="0" marL="457200" rtl="0" algn="l">
              <a:spcBef>
                <a:spcPts val="0"/>
              </a:spcBef>
              <a:spcAft>
                <a:spcPts val="0"/>
              </a:spcAft>
              <a:buSzPts val="2300"/>
              <a:buChar char="−"/>
            </a:pPr>
            <a:r>
              <a:rPr lang="en"/>
              <a:t>Ajuda a pensar com empatia</a:t>
            </a:r>
            <a:endParaRPr/>
          </a:p>
          <a:p>
            <a:pPr indent="-374650" lvl="0" marL="457200" rtl="0" algn="l">
              <a:spcBef>
                <a:spcPts val="0"/>
              </a:spcBef>
              <a:spcAft>
                <a:spcPts val="0"/>
              </a:spcAft>
              <a:buSzPts val="2300"/>
              <a:buChar char="−"/>
            </a:pPr>
            <a:r>
              <a:rPr lang="en"/>
              <a:t>Identifica novas oportunidades e soluções</a:t>
            </a:r>
            <a:endParaRPr/>
          </a:p>
        </p:txBody>
      </p:sp>
      <p:sp>
        <p:nvSpPr>
          <p:cNvPr id="349" name="Google Shape;349;p68"/>
          <p:cNvSpPr txBox="1"/>
          <p:nvPr/>
        </p:nvSpPr>
        <p:spPr>
          <a:xfrm>
            <a:off x="311700" y="4490750"/>
            <a:ext cx="852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latin typeface="Open Sans"/>
                <a:ea typeface="Open Sans"/>
                <a:cs typeface="Open Sans"/>
                <a:sym typeface="Open Sans"/>
                <a:hlinkClick r:id="rId3"/>
              </a:rPr>
              <a:t>http://www.robsonmoulin.com.br/artigos/user-experience/ferramentas-de-ux-mapa-de-jornada-do-usuario/</a:t>
            </a:r>
            <a:r>
              <a:rPr lang="en" sz="1300">
                <a:latin typeface="Open Sans"/>
                <a:ea typeface="Open Sans"/>
                <a:cs typeface="Open Sans"/>
                <a:sym typeface="Open Sans"/>
              </a:rPr>
              <a:t> </a:t>
            </a:r>
            <a:endParaRPr sz="1300">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jornada do usuário</a:t>
            </a:r>
            <a:endParaRPr/>
          </a:p>
        </p:txBody>
      </p:sp>
      <p:sp>
        <p:nvSpPr>
          <p:cNvPr id="355" name="Google Shape;355;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mapear</a:t>
            </a:r>
            <a:endParaRPr/>
          </a:p>
          <a:p>
            <a:pPr indent="-374650" lvl="0" marL="457200" rtl="0" algn="l">
              <a:spcBef>
                <a:spcPts val="1200"/>
              </a:spcBef>
              <a:spcAft>
                <a:spcPts val="0"/>
              </a:spcAft>
              <a:buSzPts val="2300"/>
              <a:buChar char="−"/>
            </a:pPr>
            <a:r>
              <a:rPr lang="en"/>
              <a:t>O que o usuário está fazendo</a:t>
            </a:r>
            <a:endParaRPr/>
          </a:p>
          <a:p>
            <a:pPr indent="-374650" lvl="0" marL="457200" rtl="0" algn="l">
              <a:spcBef>
                <a:spcPts val="0"/>
              </a:spcBef>
              <a:spcAft>
                <a:spcPts val="0"/>
              </a:spcAft>
              <a:buSzPts val="2300"/>
              <a:buChar char="−"/>
            </a:pPr>
            <a:r>
              <a:rPr lang="en"/>
              <a:t>O que o usuário está pensando</a:t>
            </a:r>
            <a:endParaRPr/>
          </a:p>
          <a:p>
            <a:pPr indent="-374650" lvl="0" marL="457200" rtl="0" algn="l">
              <a:spcBef>
                <a:spcPts val="0"/>
              </a:spcBef>
              <a:spcAft>
                <a:spcPts val="0"/>
              </a:spcAft>
              <a:buSzPts val="2300"/>
              <a:buChar char="−"/>
            </a:pPr>
            <a:r>
              <a:rPr lang="en"/>
              <a:t>O que o usuário está sentindo</a:t>
            </a:r>
            <a:endParaRPr/>
          </a:p>
        </p:txBody>
      </p:sp>
      <p:sp>
        <p:nvSpPr>
          <p:cNvPr id="356" name="Google Shape;356;p69"/>
          <p:cNvSpPr txBox="1"/>
          <p:nvPr/>
        </p:nvSpPr>
        <p:spPr>
          <a:xfrm>
            <a:off x="311700" y="4490750"/>
            <a:ext cx="852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latin typeface="Open Sans"/>
                <a:ea typeface="Open Sans"/>
                <a:cs typeface="Open Sans"/>
                <a:sym typeface="Open Sans"/>
                <a:hlinkClick r:id="rId3"/>
              </a:rPr>
              <a:t>http://www.robsonmoulin.com.br/artigos/user-experience/ferramentas-de-ux-mapa-de-jornada-do-usuario/</a:t>
            </a:r>
            <a:r>
              <a:rPr lang="en" sz="1300">
                <a:latin typeface="Open Sans"/>
                <a:ea typeface="Open Sans"/>
                <a:cs typeface="Open Sans"/>
                <a:sym typeface="Open Sans"/>
              </a:rPr>
              <a:t> </a:t>
            </a:r>
            <a:endParaRPr sz="1300">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pic>
        <p:nvPicPr>
          <p:cNvPr id="361" name="Google Shape;361;p70"/>
          <p:cNvPicPr preferRelativeResize="0"/>
          <p:nvPr/>
        </p:nvPicPr>
        <p:blipFill rotWithShape="1">
          <a:blip r:embed="rId3">
            <a:alphaModFix/>
          </a:blip>
          <a:srcRect b="0" l="19689" r="19689" t="0"/>
          <a:stretch/>
        </p:blipFill>
        <p:spPr>
          <a:xfrm>
            <a:off x="473650" y="344475"/>
            <a:ext cx="3384575" cy="4454550"/>
          </a:xfrm>
          <a:prstGeom prst="rect">
            <a:avLst/>
          </a:prstGeom>
          <a:noFill/>
          <a:ln>
            <a:noFill/>
          </a:ln>
        </p:spPr>
      </p:pic>
      <p:sp>
        <p:nvSpPr>
          <p:cNvPr id="362" name="Google Shape;362;p70"/>
          <p:cNvSpPr txBox="1"/>
          <p:nvPr/>
        </p:nvSpPr>
        <p:spPr>
          <a:xfrm>
            <a:off x="4080800" y="4318125"/>
            <a:ext cx="4120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Raleway"/>
                <a:ea typeface="Raleway"/>
                <a:cs typeface="Raleway"/>
                <a:sym typeface="Raleway"/>
                <a:hlinkClick r:id="rId4"/>
              </a:rPr>
              <a:t>Mapeando a jornada e a experiência do usuário | by Paula Macedo | UX Collective 🇧🇷 (uxdesign.cc)</a:t>
            </a:r>
            <a:endParaRPr>
              <a:latin typeface="Raleway"/>
              <a:ea typeface="Raleway"/>
              <a:cs typeface="Raleway"/>
              <a:sym typeface="Raleway"/>
            </a:endParaRPr>
          </a:p>
        </p:txBody>
      </p:sp>
      <p:sp>
        <p:nvSpPr>
          <p:cNvPr id="363" name="Google Shape;363;p70"/>
          <p:cNvSpPr txBox="1"/>
          <p:nvPr/>
        </p:nvSpPr>
        <p:spPr>
          <a:xfrm>
            <a:off x="4080800" y="649275"/>
            <a:ext cx="4602300" cy="3674100"/>
          </a:xfrm>
          <a:prstGeom prst="rect">
            <a:avLst/>
          </a:prstGeom>
          <a:noFill/>
          <a:ln>
            <a:noFill/>
          </a:ln>
        </p:spPr>
        <p:txBody>
          <a:bodyPr anchorCtr="0" anchor="t" bIns="91425" lIns="91425" spcFirstLastPara="1" rIns="91425" wrap="square" tIns="91425">
            <a:spAutoFit/>
          </a:bodyPr>
          <a:lstStyle/>
          <a:p>
            <a:pPr indent="0" lvl="0" marL="0" rtl="0" algn="l">
              <a:lnSpc>
                <a:spcPct val="123529"/>
              </a:lnSpc>
              <a:spcBef>
                <a:spcPts val="1300"/>
              </a:spcBef>
              <a:spcAft>
                <a:spcPts val="0"/>
              </a:spcAft>
              <a:buNone/>
            </a:pPr>
            <a:r>
              <a:rPr lang="en" sz="2350">
                <a:solidFill>
                  <a:srgbClr val="757575"/>
                </a:solidFill>
                <a:highlight>
                  <a:srgbClr val="FFFFFF"/>
                </a:highlight>
                <a:latin typeface="Open Sans"/>
                <a:ea typeface="Open Sans"/>
                <a:cs typeface="Open Sans"/>
                <a:sym typeface="Open Sans"/>
              </a:rPr>
              <a:t>Quando mapeamos a jornada do usuário conseguimos </a:t>
            </a:r>
            <a:r>
              <a:rPr b="1" lang="en" sz="2350">
                <a:solidFill>
                  <a:srgbClr val="757575"/>
                </a:solidFill>
                <a:highlight>
                  <a:srgbClr val="FFFFFF"/>
                </a:highlight>
                <a:latin typeface="Open Sans"/>
                <a:ea typeface="Open Sans"/>
                <a:cs typeface="Open Sans"/>
                <a:sym typeface="Open Sans"/>
              </a:rPr>
              <a:t>colocá-lo no centro </a:t>
            </a:r>
            <a:r>
              <a:rPr lang="en" sz="2350">
                <a:solidFill>
                  <a:srgbClr val="757575"/>
                </a:solidFill>
                <a:highlight>
                  <a:srgbClr val="FFFFFF"/>
                </a:highlight>
                <a:latin typeface="Open Sans"/>
                <a:ea typeface="Open Sans"/>
                <a:cs typeface="Open Sans"/>
                <a:sym typeface="Open Sans"/>
              </a:rPr>
              <a:t>das nossas soluções, conseguimos </a:t>
            </a:r>
            <a:r>
              <a:rPr b="1" lang="en" sz="2350">
                <a:solidFill>
                  <a:srgbClr val="757575"/>
                </a:solidFill>
                <a:highlight>
                  <a:srgbClr val="FFFFFF"/>
                </a:highlight>
                <a:latin typeface="Open Sans"/>
                <a:ea typeface="Open Sans"/>
                <a:cs typeface="Open Sans"/>
                <a:sym typeface="Open Sans"/>
              </a:rPr>
              <a:t>contar sua história </a:t>
            </a:r>
            <a:r>
              <a:rPr lang="en" sz="2350">
                <a:solidFill>
                  <a:srgbClr val="757575"/>
                </a:solidFill>
                <a:highlight>
                  <a:srgbClr val="FFFFFF"/>
                </a:highlight>
                <a:latin typeface="Open Sans"/>
                <a:ea typeface="Open Sans"/>
                <a:cs typeface="Open Sans"/>
                <a:sym typeface="Open Sans"/>
              </a:rPr>
              <a:t>para o time ou outros tomadores de decisão de uma forma visual e completa. </a:t>
            </a:r>
            <a:endParaRPr sz="2350">
              <a:solidFill>
                <a:srgbClr val="757575"/>
              </a:solidFill>
              <a:highlight>
                <a:srgbClr val="FFFFFF"/>
              </a:highlight>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pic>
        <p:nvPicPr>
          <p:cNvPr id="368" name="Google Shape;368;p71"/>
          <p:cNvPicPr preferRelativeResize="0"/>
          <p:nvPr/>
        </p:nvPicPr>
        <p:blipFill>
          <a:blip r:embed="rId3">
            <a:alphaModFix/>
          </a:blip>
          <a:stretch>
            <a:fillRect/>
          </a:stretch>
        </p:blipFill>
        <p:spPr>
          <a:xfrm>
            <a:off x="152400" y="448238"/>
            <a:ext cx="8839200" cy="424703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2" name="Shape 372"/>
        <p:cNvGrpSpPr/>
        <p:nvPr/>
      </p:nvGrpSpPr>
      <p:grpSpPr>
        <a:xfrm>
          <a:off x="0" y="0"/>
          <a:ext cx="0" cy="0"/>
          <a:chOff x="0" y="0"/>
          <a:chExt cx="0" cy="0"/>
        </a:xfrm>
      </p:grpSpPr>
      <p:pic>
        <p:nvPicPr>
          <p:cNvPr id="373" name="Google Shape;373;p72"/>
          <p:cNvPicPr preferRelativeResize="0"/>
          <p:nvPr/>
        </p:nvPicPr>
        <p:blipFill>
          <a:blip r:embed="rId3">
            <a:alphaModFix/>
          </a:blip>
          <a:stretch>
            <a:fillRect/>
          </a:stretch>
        </p:blipFill>
        <p:spPr>
          <a:xfrm>
            <a:off x="229963" y="152400"/>
            <a:ext cx="8684064"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 name="Shape 377"/>
        <p:cNvGrpSpPr/>
        <p:nvPr/>
      </p:nvGrpSpPr>
      <p:grpSpPr>
        <a:xfrm>
          <a:off x="0" y="0"/>
          <a:ext cx="0" cy="0"/>
          <a:chOff x="0" y="0"/>
          <a:chExt cx="0" cy="0"/>
        </a:xfrm>
      </p:grpSpPr>
      <p:pic>
        <p:nvPicPr>
          <p:cNvPr id="378" name="Google Shape;378;p73"/>
          <p:cNvPicPr preferRelativeResize="0"/>
          <p:nvPr/>
        </p:nvPicPr>
        <p:blipFill>
          <a:blip r:embed="rId3">
            <a:alphaModFix/>
          </a:blip>
          <a:stretch>
            <a:fillRect/>
          </a:stretch>
        </p:blipFill>
        <p:spPr>
          <a:xfrm>
            <a:off x="152400" y="152400"/>
            <a:ext cx="8703612"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74"/>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referência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referência</a:t>
            </a:r>
            <a:endParaRPr/>
          </a:p>
        </p:txBody>
      </p:sp>
      <p:sp>
        <p:nvSpPr>
          <p:cNvPr id="389" name="Google Shape;389;p75"/>
          <p:cNvSpPr txBox="1"/>
          <p:nvPr>
            <p:ph idx="1" type="body"/>
          </p:nvPr>
        </p:nvSpPr>
        <p:spPr>
          <a:xfrm>
            <a:off x="311700" y="1152475"/>
            <a:ext cx="5839200" cy="3818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700"/>
              <a:t>Jake Knapp, John Zeratsky, Braden Kowitz. SPRINT: o método usado no Google para testar e aplicar novas ideias em apenas cinco dias. 1a. Intrínseca. 2017</a:t>
            </a:r>
            <a:endParaRPr sz="1700"/>
          </a:p>
          <a:p>
            <a:pPr indent="0" lvl="0" marL="0" rtl="0" algn="l">
              <a:spcBef>
                <a:spcPts val="1200"/>
              </a:spcBef>
              <a:spcAft>
                <a:spcPts val="0"/>
              </a:spcAft>
              <a:buClr>
                <a:schemeClr val="dk1"/>
              </a:buClr>
              <a:buSzPts val="1100"/>
              <a:buFont typeface="Arial"/>
              <a:buNone/>
            </a:pPr>
            <a:r>
              <a:rPr lang="en" sz="1700"/>
              <a:t>Kanban: David J. Anderson, Andy Carmichael, Essential Kanban Condensed, , 2016</a:t>
            </a:r>
            <a:endParaRPr sz="1700"/>
          </a:p>
          <a:p>
            <a:pPr indent="0" lvl="0" marL="0" rtl="0" algn="l">
              <a:spcBef>
                <a:spcPts val="1200"/>
              </a:spcBef>
              <a:spcAft>
                <a:spcPts val="0"/>
              </a:spcAft>
              <a:buNone/>
            </a:pPr>
            <a:r>
              <a:rPr b="1" lang="en" sz="1700"/>
              <a:t>Ferramentas:</a:t>
            </a:r>
            <a:endParaRPr b="1" sz="1700"/>
          </a:p>
          <a:p>
            <a:pPr indent="0" lvl="0" marL="0" rtl="0" algn="l">
              <a:spcBef>
                <a:spcPts val="0"/>
              </a:spcBef>
              <a:spcAft>
                <a:spcPts val="0"/>
              </a:spcAft>
              <a:buNone/>
            </a:pPr>
            <a:r>
              <a:rPr lang="en" sz="1700"/>
              <a:t>(Streamyard ou OBS) + Youtube</a:t>
            </a:r>
            <a:endParaRPr sz="1700"/>
          </a:p>
          <a:p>
            <a:pPr indent="0" lvl="0" marL="0" rtl="0" algn="l">
              <a:spcBef>
                <a:spcPts val="1200"/>
              </a:spcBef>
              <a:spcAft>
                <a:spcPts val="0"/>
              </a:spcAft>
              <a:buNone/>
            </a:pPr>
            <a:r>
              <a:rPr lang="en" sz="1700"/>
              <a:t>Gather (em análise)</a:t>
            </a:r>
            <a:endParaRPr sz="1700"/>
          </a:p>
          <a:p>
            <a:pPr indent="0" lvl="0" marL="0" rtl="0" algn="l">
              <a:spcBef>
                <a:spcPts val="1200"/>
              </a:spcBef>
              <a:spcAft>
                <a:spcPts val="0"/>
              </a:spcAft>
              <a:buNone/>
            </a:pPr>
            <a:r>
              <a:rPr lang="en" sz="1700"/>
              <a:t>Plataformas de Mockup</a:t>
            </a:r>
            <a:br>
              <a:rPr lang="en" sz="1700"/>
            </a:br>
            <a:r>
              <a:rPr lang="en" sz="1700"/>
              <a:t>	Miro, Figma, Marvel, Google Sheets…</a:t>
            </a:r>
            <a:endParaRPr sz="1700"/>
          </a:p>
          <a:p>
            <a:pPr indent="0" lvl="0" marL="0" rtl="0" algn="l">
              <a:spcBef>
                <a:spcPts val="1200"/>
              </a:spcBef>
              <a:spcAft>
                <a:spcPts val="1200"/>
              </a:spcAft>
              <a:buNone/>
            </a:pPr>
            <a:r>
              <a:rPr lang="en" sz="1700"/>
              <a:t>Android/iOS/Web*</a:t>
            </a:r>
            <a:endParaRPr sz="1700"/>
          </a:p>
        </p:txBody>
      </p:sp>
      <p:pic>
        <p:nvPicPr>
          <p:cNvPr id="390" name="Google Shape;390;p75"/>
          <p:cNvPicPr preferRelativeResize="0"/>
          <p:nvPr/>
        </p:nvPicPr>
        <p:blipFill>
          <a:blip r:embed="rId3">
            <a:alphaModFix/>
          </a:blip>
          <a:stretch>
            <a:fillRect/>
          </a:stretch>
        </p:blipFill>
        <p:spPr>
          <a:xfrm>
            <a:off x="6062775" y="227475"/>
            <a:ext cx="2675601" cy="4135375"/>
          </a:xfrm>
          <a:prstGeom prst="rect">
            <a:avLst/>
          </a:prstGeom>
          <a:noFill/>
          <a:ln>
            <a:noFill/>
          </a:ln>
          <a:effectLst>
            <a:outerShdw blurRad="157163" rotWithShape="0" algn="bl" dir="5400000" dist="28575">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4" name="Shape 394"/>
        <p:cNvGrpSpPr/>
        <p:nvPr/>
      </p:nvGrpSpPr>
      <p:grpSpPr>
        <a:xfrm>
          <a:off x="0" y="0"/>
          <a:ext cx="0" cy="0"/>
          <a:chOff x="0" y="0"/>
          <a:chExt cx="0" cy="0"/>
        </a:xfrm>
      </p:grpSpPr>
      <p:sp>
        <p:nvSpPr>
          <p:cNvPr id="395" name="Google Shape;395;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roteiro (parte 1): primeira versão da persona</a:t>
            </a:r>
            <a:endParaRPr/>
          </a:p>
        </p:txBody>
      </p:sp>
      <p:sp>
        <p:nvSpPr>
          <p:cNvPr id="396" name="Google Shape;396;p76"/>
          <p:cNvSpPr txBox="1"/>
          <p:nvPr>
            <p:ph idx="1" type="body"/>
          </p:nvPr>
        </p:nvSpPr>
        <p:spPr>
          <a:xfrm>
            <a:off x="311700" y="1152475"/>
            <a:ext cx="8520600" cy="3822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passem ~15min listando todos os perfis</a:t>
            </a:r>
            <a:r>
              <a:rPr lang="en"/>
              <a:t> de pessoas da área de problema selecionada. Um perfil pode ter relação com idade, identidade de gênero, orientação sexual, ocupação, estilo de vida, poder aquisitivo, ou qualquer outro critério que pareça relevante</a:t>
            </a:r>
            <a:endParaRPr/>
          </a:p>
          <a:p>
            <a:pPr indent="0" lvl="0" marL="0" rtl="0" algn="l">
              <a:spcBef>
                <a:spcPts val="1200"/>
              </a:spcBef>
              <a:spcAft>
                <a:spcPts val="0"/>
              </a:spcAft>
              <a:buNone/>
            </a:pPr>
            <a:r>
              <a:rPr b="1" lang="en"/>
              <a:t>definam em equipe uma ordenação</a:t>
            </a:r>
            <a:r>
              <a:rPr lang="en"/>
              <a:t> de quais perfis vocês mais desejam ajudar</a:t>
            </a:r>
            <a:endParaRPr/>
          </a:p>
          <a:p>
            <a:pPr indent="0" lvl="0" marL="0" rtl="0" algn="l">
              <a:spcBef>
                <a:spcPts val="1200"/>
              </a:spcBef>
              <a:spcAft>
                <a:spcPts val="1200"/>
              </a:spcAft>
              <a:buNone/>
            </a:pPr>
            <a:r>
              <a:rPr b="1" lang="en"/>
              <a:t>selecionem o perfil mais prioritário</a:t>
            </a:r>
            <a:r>
              <a:rPr lang="en"/>
              <a:t> e criem uma persona </a:t>
            </a:r>
            <a:r>
              <a:rPr lang="en"/>
              <a:t>para</a:t>
            </a:r>
            <a:r>
              <a:rPr lang="en"/>
              <a:t> ele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3"/>
          <p:cNvPicPr preferRelativeResize="0"/>
          <p:nvPr/>
        </p:nvPicPr>
        <p:blipFill>
          <a:blip r:embed="rId3">
            <a:alphaModFix/>
          </a:blip>
          <a:stretch>
            <a:fillRect/>
          </a:stretch>
        </p:blipFill>
        <p:spPr>
          <a:xfrm>
            <a:off x="152400" y="152400"/>
            <a:ext cx="8839201" cy="4307238"/>
          </a:xfrm>
          <a:prstGeom prst="rect">
            <a:avLst/>
          </a:prstGeom>
          <a:noFill/>
          <a:ln>
            <a:noFill/>
          </a:ln>
        </p:spPr>
      </p:pic>
      <p:sp>
        <p:nvSpPr>
          <p:cNvPr id="107" name="Google Shape;107;p23"/>
          <p:cNvSpPr txBox="1"/>
          <p:nvPr/>
        </p:nvSpPr>
        <p:spPr>
          <a:xfrm>
            <a:off x="3072000" y="44596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latin typeface="Open Sans"/>
                <a:ea typeface="Open Sans"/>
                <a:cs typeface="Open Sans"/>
                <a:sym typeface="Open Sans"/>
                <a:hlinkClick r:id="rId4"/>
              </a:rPr>
              <a:t>Design Kit</a:t>
            </a:r>
            <a:endParaRPr>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sp>
        <p:nvSpPr>
          <p:cNvPr id="401" name="Google Shape;401;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t>
            </a:r>
            <a:r>
              <a:rPr lang="en"/>
              <a:t>oteiro (parte 2): jornada do usuário</a:t>
            </a:r>
            <a:endParaRPr/>
          </a:p>
        </p:txBody>
      </p:sp>
      <p:sp>
        <p:nvSpPr>
          <p:cNvPr id="402" name="Google Shape;402;p77"/>
          <p:cNvSpPr txBox="1"/>
          <p:nvPr>
            <p:ph idx="1" type="body"/>
          </p:nvPr>
        </p:nvSpPr>
        <p:spPr>
          <a:xfrm>
            <a:off x="311700" y="1152475"/>
            <a:ext cx="8520600" cy="38223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b="1" lang="en"/>
              <a:t>e</a:t>
            </a:r>
            <a:r>
              <a:rPr b="1" lang="en"/>
              <a:t>ntrevistem pelo menos 3 pessoas </a:t>
            </a:r>
            <a:r>
              <a:rPr lang="en"/>
              <a:t>que se enquadram (completamente ou parcialmente) no perfil selecionado. Incluam pelo menos as 2 perguntas a seguir na entrevista.</a:t>
            </a:r>
            <a:endParaRPr/>
          </a:p>
          <a:p>
            <a:pPr indent="-330835" lvl="0" marL="457200" rtl="0" algn="l">
              <a:spcBef>
                <a:spcPts val="1200"/>
              </a:spcBef>
              <a:spcAft>
                <a:spcPts val="0"/>
              </a:spcAft>
              <a:buSzPct val="100000"/>
              <a:buAutoNum type="arabicPeriod"/>
            </a:pPr>
            <a:r>
              <a:rPr lang="en"/>
              <a:t>Como é um dia comum na sua rotina? Você poderia comentar um pouco sobre como é a relação da sua rotina com o </a:t>
            </a:r>
            <a:r>
              <a:rPr b="1" lang="en"/>
              <a:t>contexto X</a:t>
            </a:r>
            <a:r>
              <a:rPr lang="en"/>
              <a:t>? Como os problemas do contexto apontado lhe afetam durante a sua rotina?</a:t>
            </a:r>
            <a:endParaRPr/>
          </a:p>
          <a:p>
            <a:pPr indent="-330835" lvl="0" marL="457200" rtl="0" algn="l">
              <a:spcBef>
                <a:spcPts val="0"/>
              </a:spcBef>
              <a:spcAft>
                <a:spcPts val="0"/>
              </a:spcAft>
              <a:buSzPct val="100000"/>
              <a:buAutoNum type="arabicPeriod"/>
            </a:pPr>
            <a:r>
              <a:rPr lang="en"/>
              <a:t>Qual é a parte mais difícil no seu cotidiano relacionada a esse contexto? </a:t>
            </a:r>
            <a:endParaRPr/>
          </a:p>
          <a:p>
            <a:pPr indent="0" lvl="0" marL="0" rtl="0" algn="l">
              <a:spcBef>
                <a:spcPts val="1200"/>
              </a:spcBef>
              <a:spcAft>
                <a:spcPts val="0"/>
              </a:spcAft>
              <a:buNone/>
            </a:pPr>
            <a:r>
              <a:rPr lang="en"/>
              <a:t>A partir das entrevistas, </a:t>
            </a:r>
            <a:r>
              <a:rPr b="1" lang="en"/>
              <a:t>refinem a persona</a:t>
            </a:r>
            <a:r>
              <a:rPr lang="en"/>
              <a:t> criada</a:t>
            </a:r>
            <a:br>
              <a:rPr lang="en"/>
            </a:br>
            <a:r>
              <a:rPr lang="en"/>
              <a:t>e </a:t>
            </a:r>
            <a:r>
              <a:rPr b="1" lang="en"/>
              <a:t>criem um mapa da jornada do usuário</a:t>
            </a:r>
            <a:endParaRPr b="1"/>
          </a:p>
          <a:p>
            <a:pPr indent="0" lvl="0" marL="0" rtl="0" algn="l">
              <a:spcBef>
                <a:spcPts val="1200"/>
              </a:spcBef>
              <a:spcAft>
                <a:spcPts val="1200"/>
              </a:spcAft>
              <a:buNone/>
            </a:pPr>
            <a:r>
              <a:rPr lang="en"/>
              <a:t>Usando o mapa, </a:t>
            </a:r>
            <a:r>
              <a:rPr b="1" lang="en"/>
              <a:t>identifiquem e definam o problema </a:t>
            </a:r>
            <a:r>
              <a:rPr lang="en"/>
              <a:t>que será atacado no formato:</a:t>
            </a:r>
            <a:br>
              <a:rPr b="1" lang="en"/>
            </a:br>
            <a:r>
              <a:rPr b="1" i="1" lang="en"/>
              <a:t>&lt;nome da persona&gt; sofre com o problema de &lt;descrição do problema&gt; que traz os prejuízos &lt;descrição dos prejuízos&gt; para a sua vida</a:t>
            </a:r>
            <a:endParaRPr b="1" i="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t>
            </a:r>
            <a:r>
              <a:rPr lang="en"/>
              <a:t>oteiro (parte 3): apresentação</a:t>
            </a:r>
            <a:endParaRPr/>
          </a:p>
        </p:txBody>
      </p:sp>
      <p:sp>
        <p:nvSpPr>
          <p:cNvPr id="408" name="Google Shape;408;p7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Preparem uma apresentação</a:t>
            </a:r>
            <a:r>
              <a:rPr lang="en"/>
              <a:t> para o início da próxima aula. Esta apresentação configura uma atividade (de cinco atividades) da 1VA. </a:t>
            </a:r>
            <a:br>
              <a:rPr lang="en"/>
            </a:br>
            <a:r>
              <a:rPr lang="en"/>
              <a:t>Nela vocês devem expor:</a:t>
            </a:r>
            <a:endParaRPr/>
          </a:p>
          <a:p>
            <a:pPr indent="-330200" lvl="0" marL="457200" rtl="0" algn="l">
              <a:spcBef>
                <a:spcPts val="1200"/>
              </a:spcBef>
              <a:spcAft>
                <a:spcPts val="0"/>
              </a:spcAft>
              <a:buSzPts val="1600"/>
              <a:buAutoNum type="arabicPeriod"/>
            </a:pPr>
            <a:r>
              <a:rPr b="1" lang="en" sz="1600"/>
              <a:t>Os perfis de pessoas </a:t>
            </a:r>
            <a:r>
              <a:rPr lang="en" sz="1600"/>
              <a:t>considerados no primeiro momento e ordenados</a:t>
            </a:r>
            <a:endParaRPr sz="1600"/>
          </a:p>
          <a:p>
            <a:pPr indent="-330200" lvl="0" marL="457200" rtl="0" algn="l">
              <a:spcBef>
                <a:spcPts val="0"/>
              </a:spcBef>
              <a:spcAft>
                <a:spcPts val="0"/>
              </a:spcAft>
              <a:buSzPts val="1600"/>
              <a:buAutoNum type="arabicPeriod"/>
            </a:pPr>
            <a:r>
              <a:rPr lang="en" sz="1600"/>
              <a:t>A </a:t>
            </a:r>
            <a:r>
              <a:rPr b="1" lang="en" sz="1600"/>
              <a:t>primeira versão da persona</a:t>
            </a:r>
            <a:endParaRPr sz="1600"/>
          </a:p>
          <a:p>
            <a:pPr indent="-330200" lvl="0" marL="457200" rtl="0" algn="l">
              <a:spcBef>
                <a:spcPts val="0"/>
              </a:spcBef>
              <a:spcAft>
                <a:spcPts val="0"/>
              </a:spcAft>
              <a:buSzPts val="1600"/>
              <a:buAutoNum type="arabicPeriod"/>
            </a:pPr>
            <a:r>
              <a:rPr b="1" lang="en" sz="1600"/>
              <a:t>Fotos de registro das 3 entrevistas</a:t>
            </a:r>
            <a:endParaRPr b="1" sz="1600"/>
          </a:p>
          <a:p>
            <a:pPr indent="-330200" lvl="0" marL="457200" rtl="0" algn="l">
              <a:spcBef>
                <a:spcPts val="0"/>
              </a:spcBef>
              <a:spcAft>
                <a:spcPts val="0"/>
              </a:spcAft>
              <a:buSzPts val="1600"/>
              <a:buAutoNum type="arabicPeriod"/>
            </a:pPr>
            <a:r>
              <a:rPr lang="en" sz="1600"/>
              <a:t>A versão </a:t>
            </a:r>
            <a:r>
              <a:rPr b="1" lang="en" sz="1600"/>
              <a:t>refinada da persona</a:t>
            </a:r>
            <a:endParaRPr b="1" sz="1600"/>
          </a:p>
          <a:p>
            <a:pPr indent="-330200" lvl="0" marL="457200" rtl="0" algn="l">
              <a:spcBef>
                <a:spcPts val="0"/>
              </a:spcBef>
              <a:spcAft>
                <a:spcPts val="0"/>
              </a:spcAft>
              <a:buSzPts val="1600"/>
              <a:buAutoNum type="arabicPeriod"/>
            </a:pPr>
            <a:r>
              <a:rPr lang="en" sz="1600"/>
              <a:t>O mapa da </a:t>
            </a:r>
            <a:r>
              <a:rPr b="1" lang="en" sz="1600"/>
              <a:t>jornada do usuário</a:t>
            </a:r>
            <a:endParaRPr b="1" sz="1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sp>
        <p:nvSpPr>
          <p:cNvPr id="413" name="Google Shape;413;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t>
            </a:r>
            <a:r>
              <a:rPr lang="en"/>
              <a:t>uadros Kanban</a:t>
            </a:r>
            <a:endParaRPr/>
          </a:p>
        </p:txBody>
      </p:sp>
      <p:sp>
        <p:nvSpPr>
          <p:cNvPr id="414" name="Google Shape;414;p7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equipe terá </a:t>
            </a:r>
            <a:r>
              <a:rPr b="1" lang="en"/>
              <a:t>1 ponto extra na 1VA </a:t>
            </a:r>
            <a:r>
              <a:rPr lang="en"/>
              <a:t>caso envie </a:t>
            </a:r>
            <a:br>
              <a:rPr lang="en"/>
            </a:br>
            <a:r>
              <a:rPr lang="en"/>
              <a:t>	3 quadros Kanban para cada atividade </a:t>
            </a:r>
            <a:br>
              <a:rPr lang="en"/>
            </a:br>
            <a:r>
              <a:rPr lang="en"/>
              <a:t>		1 no começo da semana, </a:t>
            </a:r>
            <a:br>
              <a:rPr lang="en"/>
            </a:br>
            <a:r>
              <a:rPr lang="en"/>
              <a:t>		1 no meio e </a:t>
            </a:r>
            <a:br>
              <a:rPr lang="en"/>
            </a:br>
            <a:r>
              <a:rPr lang="en"/>
              <a:t>		1 no final.</a:t>
            </a:r>
            <a:endParaRPr sz="1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sp>
        <p:nvSpPr>
          <p:cNvPr id="419" name="Google Shape;419;p8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persona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3" name="Shape 423"/>
        <p:cNvGrpSpPr/>
        <p:nvPr/>
      </p:nvGrpSpPr>
      <p:grpSpPr>
        <a:xfrm>
          <a:off x="0" y="0"/>
          <a:ext cx="0" cy="0"/>
          <a:chOff x="0" y="0"/>
          <a:chExt cx="0" cy="0"/>
        </a:xfrm>
      </p:grpSpPr>
      <p:pic>
        <p:nvPicPr>
          <p:cNvPr descr="Resultado de imagem para persona exemplo" id="424" name="Google Shape;424;p81"/>
          <p:cNvPicPr preferRelativeResize="0"/>
          <p:nvPr>
            <p:ph idx="1" type="body"/>
          </p:nvPr>
        </p:nvPicPr>
        <p:blipFill rotWithShape="1">
          <a:blip r:embed="rId3">
            <a:alphaModFix/>
          </a:blip>
          <a:srcRect b="0" l="0" r="0" t="0"/>
          <a:stretch/>
        </p:blipFill>
        <p:spPr>
          <a:xfrm>
            <a:off x="1135931" y="274386"/>
            <a:ext cx="8169900" cy="4595700"/>
          </a:xfrm>
          <a:prstGeom prst="rect">
            <a:avLst/>
          </a:prstGeom>
          <a:noFill/>
          <a:ln>
            <a:noFill/>
          </a:ln>
        </p:spPr>
      </p:pic>
      <p:graphicFrame>
        <p:nvGraphicFramePr>
          <p:cNvPr id="425" name="Google Shape;425;p81"/>
          <p:cNvGraphicFramePr/>
          <p:nvPr/>
        </p:nvGraphicFramePr>
        <p:xfrm>
          <a:off x="134899" y="1792138"/>
          <a:ext cx="3000000" cy="3000000"/>
        </p:xfrm>
        <a:graphic>
          <a:graphicData uri="http://schemas.openxmlformats.org/drawingml/2006/table">
            <a:tbl>
              <a:tblPr bandRow="1">
                <a:noFill/>
                <a:tableStyleId>{3F88C22A-7F07-4096-AD54-FA668D7CCA62}</a:tableStyleId>
              </a:tblPr>
              <a:tblGrid>
                <a:gridCol w="1295525"/>
              </a:tblGrid>
              <a:tr h="474050">
                <a:tc>
                  <a:txBody>
                    <a:bodyPr/>
                    <a:lstStyle/>
                    <a:p>
                      <a:pPr indent="0" lvl="0" marL="0" marR="0" rtl="0" algn="ctr">
                        <a:spcBef>
                          <a:spcPts val="0"/>
                        </a:spcBef>
                        <a:spcAft>
                          <a:spcPts val="0"/>
                        </a:spcAft>
                        <a:buNone/>
                      </a:pPr>
                      <a:r>
                        <a:rPr b="1" lang="en" sz="1300" u="none" cap="none" strike="noStrike">
                          <a:solidFill>
                            <a:srgbClr val="00B050"/>
                          </a:solidFill>
                          <a:latin typeface="Century Gothic"/>
                          <a:ea typeface="Century Gothic"/>
                          <a:cs typeface="Century Gothic"/>
                          <a:sym typeface="Century Gothic"/>
                        </a:rPr>
                        <a:t>persona</a:t>
                      </a:r>
                      <a:endParaRPr b="1" sz="1300" u="none" cap="none" strike="noStrike">
                        <a:solidFill>
                          <a:srgbClr val="00B050"/>
                        </a:solidFill>
                        <a:latin typeface="Century Gothic"/>
                        <a:ea typeface="Century Gothic"/>
                        <a:cs typeface="Century Gothic"/>
                        <a:sym typeface="Century Gothic"/>
                      </a:endParaRPr>
                    </a:p>
                  </a:txBody>
                  <a:tcPr marT="41800" marB="41800" marR="83600" marL="8360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AFAFA"/>
                    </a:solidFill>
                  </a:tcPr>
                </a:tc>
              </a:tr>
              <a:tr h="935075">
                <a:tc>
                  <a:txBody>
                    <a:bodyPr/>
                    <a:lstStyle/>
                    <a:p>
                      <a:pPr indent="0" lvl="0" marL="0" marR="0" rtl="0" algn="ctr">
                        <a:spcBef>
                          <a:spcPts val="0"/>
                        </a:spcBef>
                        <a:spcAft>
                          <a:spcPts val="0"/>
                        </a:spcAft>
                        <a:buNone/>
                      </a:pPr>
                      <a:r>
                        <a:rPr b="1" lang="en" sz="1500">
                          <a:solidFill>
                            <a:schemeClr val="lt1"/>
                          </a:solidFill>
                          <a:latin typeface="Century Gothic"/>
                          <a:ea typeface="Century Gothic"/>
                          <a:cs typeface="Century Gothic"/>
                          <a:sym typeface="Century Gothic"/>
                        </a:rPr>
                        <a:t>u</a:t>
                      </a:r>
                      <a:r>
                        <a:rPr b="1" lang="en" sz="1500" u="none" cap="none" strike="noStrike">
                          <a:solidFill>
                            <a:schemeClr val="lt1"/>
                          </a:solidFill>
                          <a:latin typeface="Century Gothic"/>
                          <a:ea typeface="Century Gothic"/>
                          <a:cs typeface="Century Gothic"/>
                          <a:sym typeface="Century Gothic"/>
                        </a:rPr>
                        <a:t>suário</a:t>
                      </a:r>
                      <a:br>
                        <a:rPr b="1" lang="en" sz="1500">
                          <a:solidFill>
                            <a:schemeClr val="lt1"/>
                          </a:solidFill>
                          <a:latin typeface="Century Gothic"/>
                          <a:ea typeface="Century Gothic"/>
                          <a:cs typeface="Century Gothic"/>
                          <a:sym typeface="Century Gothic"/>
                        </a:rPr>
                      </a:br>
                      <a:r>
                        <a:rPr b="1" lang="en" sz="1500" u="none" cap="none" strike="noStrike">
                          <a:solidFill>
                            <a:schemeClr val="lt1"/>
                          </a:solidFill>
                          <a:latin typeface="Century Gothic"/>
                          <a:ea typeface="Century Gothic"/>
                          <a:cs typeface="Century Gothic"/>
                          <a:sym typeface="Century Gothic"/>
                        </a:rPr>
                        <a:t>alvo</a:t>
                      </a:r>
                      <a:endParaRPr b="1" sz="1500" u="none" cap="none" strike="noStrike">
                        <a:solidFill>
                          <a:schemeClr val="lt1"/>
                        </a:solidFill>
                        <a:latin typeface="Century Gothic"/>
                        <a:ea typeface="Century Gothic"/>
                        <a:cs typeface="Century Gothic"/>
                        <a:sym typeface="Century Gothic"/>
                      </a:endParaRPr>
                    </a:p>
                  </a:txBody>
                  <a:tcPr marT="0" marB="0" marR="31775" marL="3177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7F7F7F"/>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sp>
        <p:nvSpPr>
          <p:cNvPr id="430" name="Google Shape;430;p8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jornada do usuário</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4" name="Shape 434"/>
        <p:cNvGrpSpPr/>
        <p:nvPr/>
      </p:nvGrpSpPr>
      <p:grpSpPr>
        <a:xfrm>
          <a:off x="0" y="0"/>
          <a:ext cx="0" cy="0"/>
          <a:chOff x="0" y="0"/>
          <a:chExt cx="0" cy="0"/>
        </a:xfrm>
      </p:grpSpPr>
      <p:sp>
        <p:nvSpPr>
          <p:cNvPr id="435" name="Google Shape;435;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a:t>mapa de jornada do usuário</a:t>
            </a:r>
            <a:endParaRPr/>
          </a:p>
          <a:p>
            <a:pPr indent="0" lvl="0" marL="0" rtl="0" algn="l">
              <a:spcBef>
                <a:spcPts val="0"/>
              </a:spcBef>
              <a:spcAft>
                <a:spcPts val="0"/>
              </a:spcAft>
              <a:buNone/>
            </a:pPr>
            <a:r>
              <a:t/>
            </a:r>
            <a:endParaRPr/>
          </a:p>
        </p:txBody>
      </p:sp>
      <p:sp>
        <p:nvSpPr>
          <p:cNvPr id="436" name="Google Shape;436;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O mapa de jornada do usuário é uma das ferramentas que ajuda a traçar uma estratégia para o produto, o mapa torna visível 3 coisas muito importantes:</a:t>
            </a:r>
            <a:endParaRPr/>
          </a:p>
          <a:p>
            <a:pPr indent="-374650" lvl="0" marL="457200" rtl="0" algn="l">
              <a:spcBef>
                <a:spcPts val="1200"/>
              </a:spcBef>
              <a:spcAft>
                <a:spcPts val="0"/>
              </a:spcAft>
              <a:buSzPts val="2300"/>
              <a:buChar char="−"/>
            </a:pPr>
            <a:r>
              <a:rPr lang="en"/>
              <a:t>Entender o processo do usuário em detalhes, incluindo aspectos emocionais</a:t>
            </a:r>
            <a:endParaRPr/>
          </a:p>
          <a:p>
            <a:pPr indent="-374650" lvl="0" marL="457200" rtl="0" algn="l">
              <a:spcBef>
                <a:spcPts val="0"/>
              </a:spcBef>
              <a:spcAft>
                <a:spcPts val="0"/>
              </a:spcAft>
              <a:buSzPts val="2300"/>
              <a:buChar char="−"/>
            </a:pPr>
            <a:r>
              <a:rPr lang="en"/>
              <a:t>Ajuda a pensar com empatia</a:t>
            </a:r>
            <a:endParaRPr/>
          </a:p>
          <a:p>
            <a:pPr indent="-374650" lvl="0" marL="457200" rtl="0" algn="l">
              <a:spcBef>
                <a:spcPts val="0"/>
              </a:spcBef>
              <a:spcAft>
                <a:spcPts val="0"/>
              </a:spcAft>
              <a:buSzPts val="2300"/>
              <a:buChar char="−"/>
            </a:pPr>
            <a:r>
              <a:rPr lang="en"/>
              <a:t>Identifica novas oportunidades e soluções</a:t>
            </a:r>
            <a:endParaRPr/>
          </a:p>
        </p:txBody>
      </p:sp>
      <p:sp>
        <p:nvSpPr>
          <p:cNvPr id="437" name="Google Shape;437;p83"/>
          <p:cNvSpPr txBox="1"/>
          <p:nvPr/>
        </p:nvSpPr>
        <p:spPr>
          <a:xfrm>
            <a:off x="311700" y="4490750"/>
            <a:ext cx="852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latin typeface="Open Sans"/>
                <a:ea typeface="Open Sans"/>
                <a:cs typeface="Open Sans"/>
                <a:sym typeface="Open Sans"/>
                <a:hlinkClick r:id="rId3"/>
              </a:rPr>
              <a:t>http://www.robsonmoulin.com.br/artigos/user-experience/ferramentas-de-ux-mapa-de-jornada-do-usuario/</a:t>
            </a:r>
            <a:r>
              <a:rPr lang="en" sz="1300">
                <a:latin typeface="Open Sans"/>
                <a:ea typeface="Open Sans"/>
                <a:cs typeface="Open Sans"/>
                <a:sym typeface="Open Sans"/>
              </a:rPr>
              <a:t> </a:t>
            </a:r>
            <a:endParaRPr sz="1300">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1" name="Shape 441"/>
        <p:cNvGrpSpPr/>
        <p:nvPr/>
      </p:nvGrpSpPr>
      <p:grpSpPr>
        <a:xfrm>
          <a:off x="0" y="0"/>
          <a:ext cx="0" cy="0"/>
          <a:chOff x="0" y="0"/>
          <a:chExt cx="0" cy="0"/>
        </a:xfrm>
      </p:grpSpPr>
      <p:sp>
        <p:nvSpPr>
          <p:cNvPr id="442" name="Google Shape;442;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
            </a:r>
            <a:r>
              <a:rPr lang="en"/>
              <a:t>apa de jornada do usuário</a:t>
            </a:r>
            <a:endParaRPr/>
          </a:p>
        </p:txBody>
      </p:sp>
      <p:sp>
        <p:nvSpPr>
          <p:cNvPr id="443" name="Google Shape;443;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mapear</a:t>
            </a:r>
            <a:endParaRPr/>
          </a:p>
          <a:p>
            <a:pPr indent="-374650" lvl="0" marL="457200" rtl="0" algn="l">
              <a:spcBef>
                <a:spcPts val="1200"/>
              </a:spcBef>
              <a:spcAft>
                <a:spcPts val="0"/>
              </a:spcAft>
              <a:buSzPts val="2300"/>
              <a:buChar char="−"/>
            </a:pPr>
            <a:r>
              <a:rPr lang="en"/>
              <a:t>O que o usuário </a:t>
            </a:r>
            <a:r>
              <a:rPr lang="en"/>
              <a:t>está</a:t>
            </a:r>
            <a:r>
              <a:rPr lang="en"/>
              <a:t> fazendo</a:t>
            </a:r>
            <a:endParaRPr/>
          </a:p>
          <a:p>
            <a:pPr indent="-374650" lvl="0" marL="457200" rtl="0" algn="l">
              <a:spcBef>
                <a:spcPts val="0"/>
              </a:spcBef>
              <a:spcAft>
                <a:spcPts val="0"/>
              </a:spcAft>
              <a:buSzPts val="2300"/>
              <a:buChar char="−"/>
            </a:pPr>
            <a:r>
              <a:rPr lang="en"/>
              <a:t>O que o usuário </a:t>
            </a:r>
            <a:r>
              <a:rPr lang="en"/>
              <a:t>está</a:t>
            </a:r>
            <a:r>
              <a:rPr lang="en"/>
              <a:t> pensando</a:t>
            </a:r>
            <a:endParaRPr/>
          </a:p>
          <a:p>
            <a:pPr indent="-374650" lvl="0" marL="457200" rtl="0" algn="l">
              <a:spcBef>
                <a:spcPts val="0"/>
              </a:spcBef>
              <a:spcAft>
                <a:spcPts val="0"/>
              </a:spcAft>
              <a:buSzPts val="2300"/>
              <a:buChar char="−"/>
            </a:pPr>
            <a:r>
              <a:rPr lang="en"/>
              <a:t>O que o usuário </a:t>
            </a:r>
            <a:r>
              <a:rPr lang="en"/>
              <a:t>está</a:t>
            </a:r>
            <a:r>
              <a:rPr lang="en"/>
              <a:t> sentindo</a:t>
            </a:r>
            <a:endParaRPr/>
          </a:p>
        </p:txBody>
      </p:sp>
      <p:sp>
        <p:nvSpPr>
          <p:cNvPr id="444" name="Google Shape;444;p84"/>
          <p:cNvSpPr txBox="1"/>
          <p:nvPr/>
        </p:nvSpPr>
        <p:spPr>
          <a:xfrm>
            <a:off x="311700" y="4490750"/>
            <a:ext cx="852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latin typeface="Open Sans"/>
                <a:ea typeface="Open Sans"/>
                <a:cs typeface="Open Sans"/>
                <a:sym typeface="Open Sans"/>
                <a:hlinkClick r:id="rId3"/>
              </a:rPr>
              <a:t>http://www.robsonmoulin.com.br/artigos/user-experience/ferramentas-de-ux-mapa-de-jornada-do-usuario/</a:t>
            </a:r>
            <a:r>
              <a:rPr lang="en" sz="1300">
                <a:latin typeface="Open Sans"/>
                <a:ea typeface="Open Sans"/>
                <a:cs typeface="Open Sans"/>
                <a:sym typeface="Open Sans"/>
              </a:rPr>
              <a:t> </a:t>
            </a:r>
            <a:endParaRPr sz="1300">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8" name="Shape 448"/>
        <p:cNvGrpSpPr/>
        <p:nvPr/>
      </p:nvGrpSpPr>
      <p:grpSpPr>
        <a:xfrm>
          <a:off x="0" y="0"/>
          <a:ext cx="0" cy="0"/>
          <a:chOff x="0" y="0"/>
          <a:chExt cx="0" cy="0"/>
        </a:xfrm>
      </p:grpSpPr>
      <p:pic>
        <p:nvPicPr>
          <p:cNvPr id="449" name="Google Shape;449;p85"/>
          <p:cNvPicPr preferRelativeResize="0"/>
          <p:nvPr/>
        </p:nvPicPr>
        <p:blipFill rotWithShape="1">
          <a:blip r:embed="rId3">
            <a:alphaModFix/>
          </a:blip>
          <a:srcRect b="0" l="19689" r="19689" t="0"/>
          <a:stretch/>
        </p:blipFill>
        <p:spPr>
          <a:xfrm>
            <a:off x="473650" y="344475"/>
            <a:ext cx="3384575" cy="4454550"/>
          </a:xfrm>
          <a:prstGeom prst="rect">
            <a:avLst/>
          </a:prstGeom>
          <a:noFill/>
          <a:ln>
            <a:noFill/>
          </a:ln>
        </p:spPr>
      </p:pic>
      <p:sp>
        <p:nvSpPr>
          <p:cNvPr id="450" name="Google Shape;450;p85"/>
          <p:cNvSpPr txBox="1"/>
          <p:nvPr/>
        </p:nvSpPr>
        <p:spPr>
          <a:xfrm>
            <a:off x="4080800" y="4318125"/>
            <a:ext cx="4120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Raleway"/>
                <a:ea typeface="Raleway"/>
                <a:cs typeface="Raleway"/>
                <a:sym typeface="Raleway"/>
                <a:hlinkClick r:id="rId4"/>
              </a:rPr>
              <a:t>Mapeando a jornada e a experiência do usuário | by Paula Macedo | UX Collective 🇧🇷 (uxdesign.cc)</a:t>
            </a:r>
            <a:endParaRPr>
              <a:latin typeface="Raleway"/>
              <a:ea typeface="Raleway"/>
              <a:cs typeface="Raleway"/>
              <a:sym typeface="Raleway"/>
            </a:endParaRPr>
          </a:p>
        </p:txBody>
      </p:sp>
      <p:sp>
        <p:nvSpPr>
          <p:cNvPr id="451" name="Google Shape;451;p85"/>
          <p:cNvSpPr txBox="1"/>
          <p:nvPr/>
        </p:nvSpPr>
        <p:spPr>
          <a:xfrm>
            <a:off x="4080800" y="649275"/>
            <a:ext cx="4602300" cy="3674100"/>
          </a:xfrm>
          <a:prstGeom prst="rect">
            <a:avLst/>
          </a:prstGeom>
          <a:noFill/>
          <a:ln>
            <a:noFill/>
          </a:ln>
        </p:spPr>
        <p:txBody>
          <a:bodyPr anchorCtr="0" anchor="t" bIns="91425" lIns="91425" spcFirstLastPara="1" rIns="91425" wrap="square" tIns="91425">
            <a:spAutoFit/>
          </a:bodyPr>
          <a:lstStyle/>
          <a:p>
            <a:pPr indent="0" lvl="0" marL="0" rtl="0" algn="l">
              <a:lnSpc>
                <a:spcPct val="123529"/>
              </a:lnSpc>
              <a:spcBef>
                <a:spcPts val="1300"/>
              </a:spcBef>
              <a:spcAft>
                <a:spcPts val="0"/>
              </a:spcAft>
              <a:buNone/>
            </a:pPr>
            <a:r>
              <a:rPr lang="en" sz="2350">
                <a:solidFill>
                  <a:srgbClr val="757575"/>
                </a:solidFill>
                <a:highlight>
                  <a:srgbClr val="FFFFFF"/>
                </a:highlight>
                <a:latin typeface="Open Sans"/>
                <a:ea typeface="Open Sans"/>
                <a:cs typeface="Open Sans"/>
                <a:sym typeface="Open Sans"/>
              </a:rPr>
              <a:t>Quando mapeamos a jornada do usuário conseguimos </a:t>
            </a:r>
            <a:r>
              <a:rPr b="1" lang="en" sz="2350">
                <a:solidFill>
                  <a:srgbClr val="757575"/>
                </a:solidFill>
                <a:highlight>
                  <a:srgbClr val="FFFFFF"/>
                </a:highlight>
                <a:latin typeface="Open Sans"/>
                <a:ea typeface="Open Sans"/>
                <a:cs typeface="Open Sans"/>
                <a:sym typeface="Open Sans"/>
              </a:rPr>
              <a:t>colocá-lo no centro </a:t>
            </a:r>
            <a:r>
              <a:rPr lang="en" sz="2350">
                <a:solidFill>
                  <a:srgbClr val="757575"/>
                </a:solidFill>
                <a:highlight>
                  <a:srgbClr val="FFFFFF"/>
                </a:highlight>
                <a:latin typeface="Open Sans"/>
                <a:ea typeface="Open Sans"/>
                <a:cs typeface="Open Sans"/>
                <a:sym typeface="Open Sans"/>
              </a:rPr>
              <a:t>das nossas soluções, conseguimos </a:t>
            </a:r>
            <a:r>
              <a:rPr b="1" lang="en" sz="2350">
                <a:solidFill>
                  <a:srgbClr val="757575"/>
                </a:solidFill>
                <a:highlight>
                  <a:srgbClr val="FFFFFF"/>
                </a:highlight>
                <a:latin typeface="Open Sans"/>
                <a:ea typeface="Open Sans"/>
                <a:cs typeface="Open Sans"/>
                <a:sym typeface="Open Sans"/>
              </a:rPr>
              <a:t>contar sua história </a:t>
            </a:r>
            <a:r>
              <a:rPr lang="en" sz="2350">
                <a:solidFill>
                  <a:srgbClr val="757575"/>
                </a:solidFill>
                <a:highlight>
                  <a:srgbClr val="FFFFFF"/>
                </a:highlight>
                <a:latin typeface="Open Sans"/>
                <a:ea typeface="Open Sans"/>
                <a:cs typeface="Open Sans"/>
                <a:sym typeface="Open Sans"/>
              </a:rPr>
              <a:t>para o time ou outros tomadores de decisão de uma forma visual e completa. </a:t>
            </a:r>
            <a:endParaRPr sz="2350">
              <a:solidFill>
                <a:srgbClr val="757575"/>
              </a:solidFill>
              <a:highlight>
                <a:srgbClr val="FFFFFF"/>
              </a:highlight>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5" name="Shape 455"/>
        <p:cNvGrpSpPr/>
        <p:nvPr/>
      </p:nvGrpSpPr>
      <p:grpSpPr>
        <a:xfrm>
          <a:off x="0" y="0"/>
          <a:ext cx="0" cy="0"/>
          <a:chOff x="0" y="0"/>
          <a:chExt cx="0" cy="0"/>
        </a:xfrm>
      </p:grpSpPr>
      <p:pic>
        <p:nvPicPr>
          <p:cNvPr id="456" name="Google Shape;456;p86"/>
          <p:cNvPicPr preferRelativeResize="0"/>
          <p:nvPr/>
        </p:nvPicPr>
        <p:blipFill rotWithShape="1">
          <a:blip r:embed="rId3">
            <a:alphaModFix/>
          </a:blip>
          <a:srcRect b="0" l="19689" r="19689" t="0"/>
          <a:stretch/>
        </p:blipFill>
        <p:spPr>
          <a:xfrm>
            <a:off x="180775" y="1600875"/>
            <a:ext cx="1968225" cy="2590450"/>
          </a:xfrm>
          <a:prstGeom prst="rect">
            <a:avLst/>
          </a:prstGeom>
          <a:noFill/>
          <a:ln>
            <a:noFill/>
          </a:ln>
        </p:spPr>
      </p:pic>
      <p:graphicFrame>
        <p:nvGraphicFramePr>
          <p:cNvPr id="457" name="Google Shape;457;p86"/>
          <p:cNvGraphicFramePr/>
          <p:nvPr/>
        </p:nvGraphicFramePr>
        <p:xfrm>
          <a:off x="134899" y="152388"/>
          <a:ext cx="3000000" cy="3000000"/>
        </p:xfrm>
        <a:graphic>
          <a:graphicData uri="http://schemas.openxmlformats.org/drawingml/2006/table">
            <a:tbl>
              <a:tblPr bandRow="1">
                <a:noFill/>
                <a:tableStyleId>{3F88C22A-7F07-4096-AD54-FA668D7CCA62}</a:tableStyleId>
              </a:tblPr>
              <a:tblGrid>
                <a:gridCol w="1295525"/>
              </a:tblGrid>
              <a:tr h="474050">
                <a:tc>
                  <a:txBody>
                    <a:bodyPr/>
                    <a:lstStyle/>
                    <a:p>
                      <a:pPr indent="0" lvl="0" marL="0" marR="0" rtl="0" algn="ctr">
                        <a:spcBef>
                          <a:spcPts val="0"/>
                        </a:spcBef>
                        <a:spcAft>
                          <a:spcPts val="0"/>
                        </a:spcAft>
                        <a:buNone/>
                      </a:pPr>
                      <a:r>
                        <a:rPr b="1" lang="en" sz="1300">
                          <a:solidFill>
                            <a:srgbClr val="00B050"/>
                          </a:solidFill>
                          <a:latin typeface="Century Gothic"/>
                          <a:ea typeface="Century Gothic"/>
                          <a:cs typeface="Century Gothic"/>
                          <a:sym typeface="Century Gothic"/>
                        </a:rPr>
                        <a:t>jornada</a:t>
                      </a:r>
                      <a:endParaRPr b="1" sz="1300" u="none" cap="none" strike="noStrike">
                        <a:solidFill>
                          <a:srgbClr val="00B050"/>
                        </a:solidFill>
                        <a:latin typeface="Century Gothic"/>
                        <a:ea typeface="Century Gothic"/>
                        <a:cs typeface="Century Gothic"/>
                        <a:sym typeface="Century Gothic"/>
                      </a:endParaRPr>
                    </a:p>
                  </a:txBody>
                  <a:tcPr marT="41800" marB="41800" marR="83600" marL="8360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AFAFA"/>
                    </a:solidFill>
                  </a:tcPr>
                </a:tc>
              </a:tr>
              <a:tr h="935075">
                <a:tc>
                  <a:txBody>
                    <a:bodyPr/>
                    <a:lstStyle/>
                    <a:p>
                      <a:pPr indent="0" lvl="0" marL="0" marR="0" rtl="0" algn="ctr">
                        <a:spcBef>
                          <a:spcPts val="0"/>
                        </a:spcBef>
                        <a:spcAft>
                          <a:spcPts val="0"/>
                        </a:spcAft>
                        <a:buNone/>
                      </a:pPr>
                      <a:r>
                        <a:rPr b="1" lang="en" sz="1500" u="none" cap="none" strike="noStrike">
                          <a:solidFill>
                            <a:schemeClr val="lt1"/>
                          </a:solidFill>
                          <a:latin typeface="Century Gothic"/>
                          <a:ea typeface="Century Gothic"/>
                          <a:cs typeface="Century Gothic"/>
                          <a:sym typeface="Century Gothic"/>
                        </a:rPr>
                        <a:t>problema</a:t>
                      </a:r>
                      <a:endParaRPr b="1" sz="1500" u="none" cap="none" strike="noStrike">
                        <a:solidFill>
                          <a:schemeClr val="lt1"/>
                        </a:solidFill>
                        <a:latin typeface="Century Gothic"/>
                        <a:ea typeface="Century Gothic"/>
                        <a:cs typeface="Century Gothic"/>
                        <a:sym typeface="Century Gothic"/>
                      </a:endParaRPr>
                    </a:p>
                  </a:txBody>
                  <a:tcPr marT="0" marB="0" marR="31775" marL="3177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7F7F7F"/>
                    </a:solidFill>
                  </a:tcPr>
                </a:tc>
              </a:tr>
            </a:tbl>
          </a:graphicData>
        </a:graphic>
      </p:graphicFrame>
      <p:sp>
        <p:nvSpPr>
          <p:cNvPr id="458" name="Google Shape;458;p86"/>
          <p:cNvSpPr txBox="1"/>
          <p:nvPr/>
        </p:nvSpPr>
        <p:spPr>
          <a:xfrm>
            <a:off x="0" y="4789500"/>
            <a:ext cx="7275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latin typeface="Raleway"/>
                <a:ea typeface="Raleway"/>
                <a:cs typeface="Raleway"/>
                <a:sym typeface="Raleway"/>
                <a:hlinkClick r:id="rId4"/>
              </a:rPr>
              <a:t>Mapeando a jornada e a experiência do usuário | by Paula Macedo | UX Collective 🇧🇷 (uxdesign.cc)</a:t>
            </a:r>
            <a:endParaRPr>
              <a:latin typeface="Raleway"/>
              <a:ea typeface="Raleway"/>
              <a:cs typeface="Raleway"/>
              <a:sym typeface="Raleway"/>
            </a:endParaRPr>
          </a:p>
        </p:txBody>
      </p:sp>
      <p:pic>
        <p:nvPicPr>
          <p:cNvPr id="459" name="Google Shape;459;p86"/>
          <p:cNvPicPr preferRelativeResize="0"/>
          <p:nvPr/>
        </p:nvPicPr>
        <p:blipFill>
          <a:blip r:embed="rId5">
            <a:alphaModFix/>
          </a:blip>
          <a:stretch>
            <a:fillRect/>
          </a:stretch>
        </p:blipFill>
        <p:spPr>
          <a:xfrm>
            <a:off x="0" y="-1116450"/>
            <a:ext cx="9144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4"/>
          <p:cNvPicPr preferRelativeResize="0"/>
          <p:nvPr/>
        </p:nvPicPr>
        <p:blipFill>
          <a:blip r:embed="rId3">
            <a:alphaModFix/>
          </a:blip>
          <a:stretch>
            <a:fillRect/>
          </a:stretch>
        </p:blipFill>
        <p:spPr>
          <a:xfrm>
            <a:off x="152400" y="152400"/>
            <a:ext cx="8839199" cy="4578275"/>
          </a:xfrm>
          <a:prstGeom prst="rect">
            <a:avLst/>
          </a:prstGeom>
          <a:noFill/>
          <a:ln>
            <a:noFill/>
          </a:ln>
        </p:spPr>
      </p:pic>
      <p:sp>
        <p:nvSpPr>
          <p:cNvPr id="113" name="Google Shape;113;p24"/>
          <p:cNvSpPr txBox="1"/>
          <p:nvPr/>
        </p:nvSpPr>
        <p:spPr>
          <a:xfrm>
            <a:off x="3072000" y="473067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latin typeface="Open Sans"/>
                <a:ea typeface="Open Sans"/>
                <a:cs typeface="Open Sans"/>
                <a:sym typeface="Open Sans"/>
                <a:hlinkClick r:id="rId4"/>
              </a:rPr>
              <a:t>Toolkit TCU</a:t>
            </a:r>
            <a:endParaRPr>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pic>
        <p:nvPicPr>
          <p:cNvPr id="464" name="Google Shape;464;p87"/>
          <p:cNvPicPr preferRelativeResize="0"/>
          <p:nvPr/>
        </p:nvPicPr>
        <p:blipFill>
          <a:blip r:embed="rId3">
            <a:alphaModFix/>
          </a:blip>
          <a:stretch>
            <a:fillRect/>
          </a:stretch>
        </p:blipFill>
        <p:spPr>
          <a:xfrm>
            <a:off x="39075" y="0"/>
            <a:ext cx="9468126"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objetivos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6"/>
          <p:cNvPicPr preferRelativeResize="0"/>
          <p:nvPr/>
        </p:nvPicPr>
        <p:blipFill>
          <a:blip r:embed="rId3">
            <a:alphaModFix/>
          </a:blip>
          <a:stretch>
            <a:fillRect/>
          </a:stretch>
        </p:blipFill>
        <p:spPr>
          <a:xfrm>
            <a:off x="1371600" y="757238"/>
            <a:ext cx="6400800" cy="3629025"/>
          </a:xfrm>
          <a:prstGeom prst="rect">
            <a:avLst/>
          </a:prstGeom>
          <a:noFill/>
          <a:ln>
            <a:noFill/>
          </a:ln>
        </p:spPr>
      </p:pic>
      <p:sp>
        <p:nvSpPr>
          <p:cNvPr id="124" name="Google Shape;124;p26"/>
          <p:cNvSpPr txBox="1"/>
          <p:nvPr/>
        </p:nvSpPr>
        <p:spPr>
          <a:xfrm>
            <a:off x="6717350" y="355675"/>
            <a:ext cx="2677500" cy="1077300"/>
          </a:xfrm>
          <a:prstGeom prst="rect">
            <a:avLst/>
          </a:prstGeom>
          <a:noFill/>
          <a:ln cap="flat" cmpd="sng" w="19050">
            <a:solidFill>
              <a:srgbClr val="009DE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rgbClr val="009DE0"/>
                </a:solidFill>
                <a:highlight>
                  <a:srgbClr val="FFFFFF"/>
                </a:highlight>
                <a:latin typeface="Lato"/>
                <a:ea typeface="Lato"/>
                <a:cs typeface="Lato"/>
                <a:sym typeface="Lato"/>
              </a:rPr>
              <a:t>1. O que as pessoas </a:t>
            </a:r>
            <a:r>
              <a:rPr b="1" lang="en" sz="1450">
                <a:solidFill>
                  <a:srgbClr val="009DE0"/>
                </a:solidFill>
                <a:highlight>
                  <a:srgbClr val="FFFFFF"/>
                </a:highlight>
                <a:latin typeface="Lato"/>
                <a:ea typeface="Lato"/>
                <a:cs typeface="Lato"/>
                <a:sym typeface="Lato"/>
              </a:rPr>
              <a:t>falam</a:t>
            </a:r>
            <a:r>
              <a:rPr lang="en" sz="1450">
                <a:solidFill>
                  <a:srgbClr val="009DE0"/>
                </a:solidFill>
                <a:highlight>
                  <a:srgbClr val="FFFFFF"/>
                </a:highlight>
                <a:latin typeface="Lato"/>
                <a:ea typeface="Lato"/>
                <a:cs typeface="Lato"/>
                <a:sym typeface="Lato"/>
              </a:rPr>
              <a:t>?</a:t>
            </a:r>
            <a:endParaRPr sz="1450">
              <a:solidFill>
                <a:srgbClr val="009DE0"/>
              </a:solidFill>
              <a:highlight>
                <a:srgbClr val="FFFFFF"/>
              </a:highlight>
              <a:latin typeface="Lato"/>
              <a:ea typeface="Lato"/>
              <a:cs typeface="Lato"/>
              <a:sym typeface="Lato"/>
            </a:endParaRPr>
          </a:p>
          <a:p>
            <a:pPr indent="0" lvl="0" marL="0" rtl="0" algn="l">
              <a:spcBef>
                <a:spcPts val="0"/>
              </a:spcBef>
              <a:spcAft>
                <a:spcPts val="0"/>
              </a:spcAft>
              <a:buNone/>
            </a:pPr>
            <a:r>
              <a:rPr lang="en" sz="1450">
                <a:solidFill>
                  <a:srgbClr val="009DE0"/>
                </a:solidFill>
                <a:highlight>
                  <a:srgbClr val="FFFFFF"/>
                </a:highlight>
                <a:latin typeface="Lato"/>
                <a:ea typeface="Lato"/>
                <a:cs typeface="Lato"/>
                <a:sym typeface="Lato"/>
              </a:rPr>
              <a:t>2. Como as pessoas </a:t>
            </a:r>
            <a:r>
              <a:rPr b="1" lang="en" sz="1450">
                <a:solidFill>
                  <a:srgbClr val="009DE0"/>
                </a:solidFill>
                <a:highlight>
                  <a:srgbClr val="FFFFFF"/>
                </a:highlight>
                <a:latin typeface="Lato"/>
                <a:ea typeface="Lato"/>
                <a:cs typeface="Lato"/>
                <a:sym typeface="Lato"/>
              </a:rPr>
              <a:t>agem</a:t>
            </a:r>
            <a:r>
              <a:rPr lang="en" sz="1450">
                <a:solidFill>
                  <a:srgbClr val="009DE0"/>
                </a:solidFill>
                <a:highlight>
                  <a:srgbClr val="FFFFFF"/>
                </a:highlight>
                <a:latin typeface="Lato"/>
                <a:ea typeface="Lato"/>
                <a:cs typeface="Lato"/>
                <a:sym typeface="Lato"/>
              </a:rPr>
              <a:t>?</a:t>
            </a:r>
            <a:endParaRPr sz="1450">
              <a:solidFill>
                <a:srgbClr val="009DE0"/>
              </a:solidFill>
              <a:highlight>
                <a:srgbClr val="FFFFFF"/>
              </a:highlight>
              <a:latin typeface="Lato"/>
              <a:ea typeface="Lato"/>
              <a:cs typeface="Lato"/>
              <a:sym typeface="Lato"/>
            </a:endParaRPr>
          </a:p>
          <a:p>
            <a:pPr indent="0" lvl="0" marL="0" rtl="0" algn="l">
              <a:spcBef>
                <a:spcPts val="0"/>
              </a:spcBef>
              <a:spcAft>
                <a:spcPts val="0"/>
              </a:spcAft>
              <a:buNone/>
            </a:pPr>
            <a:r>
              <a:rPr lang="en" sz="1450">
                <a:solidFill>
                  <a:srgbClr val="009DE0"/>
                </a:solidFill>
                <a:highlight>
                  <a:srgbClr val="FFFFFF"/>
                </a:highlight>
                <a:latin typeface="Lato"/>
                <a:ea typeface="Lato"/>
                <a:cs typeface="Lato"/>
                <a:sym typeface="Lato"/>
              </a:rPr>
              <a:t>3. O que as pessoas </a:t>
            </a:r>
            <a:r>
              <a:rPr b="1" lang="en" sz="1450">
                <a:solidFill>
                  <a:srgbClr val="009DE0"/>
                </a:solidFill>
                <a:highlight>
                  <a:srgbClr val="FFFFFF"/>
                </a:highlight>
                <a:latin typeface="Lato"/>
                <a:ea typeface="Lato"/>
                <a:cs typeface="Lato"/>
                <a:sym typeface="Lato"/>
              </a:rPr>
              <a:t>pensam</a:t>
            </a:r>
            <a:r>
              <a:rPr lang="en" sz="1450">
                <a:solidFill>
                  <a:srgbClr val="009DE0"/>
                </a:solidFill>
                <a:highlight>
                  <a:srgbClr val="FFFFFF"/>
                </a:highlight>
                <a:latin typeface="Lato"/>
                <a:ea typeface="Lato"/>
                <a:cs typeface="Lato"/>
                <a:sym typeface="Lato"/>
              </a:rPr>
              <a:t>?</a:t>
            </a:r>
            <a:endParaRPr sz="1450">
              <a:solidFill>
                <a:srgbClr val="009DE0"/>
              </a:solidFill>
              <a:highlight>
                <a:srgbClr val="FFFFFF"/>
              </a:highlight>
              <a:latin typeface="Lato"/>
              <a:ea typeface="Lato"/>
              <a:cs typeface="Lato"/>
              <a:sym typeface="Lato"/>
            </a:endParaRPr>
          </a:p>
          <a:p>
            <a:pPr indent="0" lvl="0" marL="0" rtl="0" algn="l">
              <a:spcBef>
                <a:spcPts val="0"/>
              </a:spcBef>
              <a:spcAft>
                <a:spcPts val="0"/>
              </a:spcAft>
              <a:buNone/>
            </a:pPr>
            <a:r>
              <a:rPr lang="en" sz="1450">
                <a:solidFill>
                  <a:srgbClr val="009DE0"/>
                </a:solidFill>
                <a:highlight>
                  <a:srgbClr val="FFFFFF"/>
                </a:highlight>
                <a:latin typeface="Lato"/>
                <a:ea typeface="Lato"/>
                <a:cs typeface="Lato"/>
                <a:sym typeface="Lato"/>
              </a:rPr>
              <a:t>4. Como as pessoas </a:t>
            </a:r>
            <a:r>
              <a:rPr b="1" lang="en" sz="1450">
                <a:solidFill>
                  <a:srgbClr val="009DE0"/>
                </a:solidFill>
                <a:highlight>
                  <a:srgbClr val="FFFFFF"/>
                </a:highlight>
                <a:latin typeface="Lato"/>
                <a:ea typeface="Lato"/>
                <a:cs typeface="Lato"/>
                <a:sym typeface="Lato"/>
              </a:rPr>
              <a:t>se sentem</a:t>
            </a:r>
            <a:r>
              <a:rPr lang="en" sz="1450">
                <a:solidFill>
                  <a:srgbClr val="009DE0"/>
                </a:solidFill>
                <a:highlight>
                  <a:srgbClr val="FFFFFF"/>
                </a:highlight>
                <a:latin typeface="Lato"/>
                <a:ea typeface="Lato"/>
                <a:cs typeface="Lato"/>
                <a:sym typeface="Lato"/>
              </a:rPr>
              <a:t>?</a:t>
            </a:r>
            <a:endParaRPr>
              <a:solidFill>
                <a:srgbClr val="009DE0"/>
              </a:solidFill>
              <a:highlight>
                <a:srgbClr val="FFFFFF"/>
              </a:highlight>
            </a:endParaRPr>
          </a:p>
        </p:txBody>
      </p:sp>
      <p:cxnSp>
        <p:nvCxnSpPr>
          <p:cNvPr id="125" name="Google Shape;125;p26"/>
          <p:cNvCxnSpPr>
            <a:stCxn id="124" idx="1"/>
          </p:cNvCxnSpPr>
          <p:nvPr/>
        </p:nvCxnSpPr>
        <p:spPr>
          <a:xfrm flipH="1">
            <a:off x="6152150" y="894325"/>
            <a:ext cx="565200" cy="503700"/>
          </a:xfrm>
          <a:prstGeom prst="bentConnector3">
            <a:avLst>
              <a:gd fmla="val 50000" name="adj1"/>
            </a:avLst>
          </a:prstGeom>
          <a:noFill/>
          <a:ln cap="flat" cmpd="sng" w="19050">
            <a:solidFill>
              <a:srgbClr val="009DE0"/>
            </a:solidFill>
            <a:prstDash val="dash"/>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cas - UABJ">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